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4" r:id="rId2"/>
    <p:sldId id="489" r:id="rId3"/>
    <p:sldId id="493" r:id="rId4"/>
    <p:sldId id="478" r:id="rId5"/>
    <p:sldId id="499" r:id="rId6"/>
    <p:sldId id="501" r:id="rId7"/>
    <p:sldId id="496" r:id="rId8"/>
    <p:sldId id="500" r:id="rId9"/>
    <p:sldId id="519" r:id="rId10"/>
    <p:sldId id="520" r:id="rId11"/>
    <p:sldId id="487" r:id="rId12"/>
    <p:sldId id="479" r:id="rId13"/>
    <p:sldId id="564" r:id="rId14"/>
    <p:sldId id="482" r:id="rId15"/>
    <p:sldId id="483" r:id="rId16"/>
    <p:sldId id="484" r:id="rId17"/>
    <p:sldId id="485" r:id="rId18"/>
    <p:sldId id="577" r:id="rId19"/>
    <p:sldId id="584" r:id="rId20"/>
    <p:sldId id="583" r:id="rId21"/>
    <p:sldId id="582" r:id="rId22"/>
    <p:sldId id="581" r:id="rId23"/>
    <p:sldId id="595" r:id="rId24"/>
    <p:sldId id="580" r:id="rId25"/>
    <p:sldId id="579" r:id="rId26"/>
    <p:sldId id="578" r:id="rId27"/>
    <p:sldId id="506" r:id="rId28"/>
    <p:sldId id="537" r:id="rId29"/>
    <p:sldId id="585" r:id="rId30"/>
    <p:sldId id="586" r:id="rId31"/>
    <p:sldId id="587" r:id="rId32"/>
    <p:sldId id="538" r:id="rId33"/>
    <p:sldId id="507" r:id="rId34"/>
    <p:sldId id="588" r:id="rId35"/>
    <p:sldId id="565" r:id="rId36"/>
    <p:sldId id="510" r:id="rId37"/>
    <p:sldId id="511" r:id="rId38"/>
    <p:sldId id="567" r:id="rId39"/>
    <p:sldId id="568" r:id="rId40"/>
    <p:sldId id="512" r:id="rId41"/>
    <p:sldId id="514" r:id="rId42"/>
    <p:sldId id="566" r:id="rId43"/>
    <p:sldId id="256" r:id="rId44"/>
    <p:sldId id="515" r:id="rId45"/>
    <p:sldId id="518" r:id="rId46"/>
    <p:sldId id="589" r:id="rId47"/>
    <p:sldId id="548" r:id="rId48"/>
    <p:sldId id="452" r:id="rId49"/>
    <p:sldId id="517" r:id="rId50"/>
    <p:sldId id="541" r:id="rId51"/>
    <p:sldId id="590" r:id="rId52"/>
    <p:sldId id="539" r:id="rId53"/>
    <p:sldId id="591" r:id="rId54"/>
    <p:sldId id="543" r:id="rId55"/>
    <p:sldId id="542" r:id="rId56"/>
    <p:sldId id="545" r:id="rId57"/>
    <p:sldId id="552" r:id="rId58"/>
    <p:sldId id="551" r:id="rId59"/>
    <p:sldId id="594" r:id="rId60"/>
    <p:sldId id="597" r:id="rId61"/>
    <p:sldId id="596" r:id="rId62"/>
    <p:sldId id="592" r:id="rId63"/>
    <p:sldId id="599" r:id="rId64"/>
    <p:sldId id="598" r:id="rId65"/>
    <p:sldId id="600" r:id="rId66"/>
    <p:sldId id="601" r:id="rId67"/>
    <p:sldId id="602" r:id="rId68"/>
    <p:sldId id="603" r:id="rId69"/>
    <p:sldId id="546" r:id="rId70"/>
    <p:sldId id="547" r:id="rId71"/>
    <p:sldId id="562" r:id="rId72"/>
    <p:sldId id="524" r:id="rId73"/>
    <p:sldId id="561" r:id="rId74"/>
    <p:sldId id="525" r:id="rId75"/>
    <p:sldId id="526" r:id="rId76"/>
    <p:sldId id="527" r:id="rId77"/>
    <p:sldId id="559" r:id="rId78"/>
    <p:sldId id="528" r:id="rId79"/>
    <p:sldId id="529" r:id="rId80"/>
    <p:sldId id="560" r:id="rId81"/>
    <p:sldId id="521" r:id="rId82"/>
    <p:sldId id="533" r:id="rId83"/>
    <p:sldId id="522" r:id="rId84"/>
    <p:sldId id="549" r:id="rId85"/>
    <p:sldId id="563" r:id="rId86"/>
    <p:sldId id="604" r:id="rId87"/>
    <p:sldId id="503" r:id="rId88"/>
    <p:sldId id="609" r:id="rId89"/>
    <p:sldId id="608" r:id="rId90"/>
    <p:sldId id="607" r:id="rId91"/>
    <p:sldId id="606" r:id="rId92"/>
    <p:sldId id="262" r:id="rId93"/>
    <p:sldId id="263" r:id="rId94"/>
    <p:sldId id="611" r:id="rId95"/>
    <p:sldId id="610" r:id="rId96"/>
    <p:sldId id="605" r:id="rId97"/>
    <p:sldId id="491" r:id="rId98"/>
    <p:sldId id="532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412" initials="l" lastIdx="3" clrIdx="0">
    <p:extLst>
      <p:ext uri="{19B8F6BF-5375-455C-9EA6-DF929625EA0E}">
        <p15:presenceInfo xmlns:p15="http://schemas.microsoft.com/office/powerpoint/2012/main" userId="l4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  <a:srgbClr val="0056C8"/>
    <a:srgbClr val="14478A"/>
    <a:srgbClr val="003FB0"/>
    <a:srgbClr val="0052E6"/>
    <a:srgbClr val="2D7000"/>
    <a:srgbClr val="36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6374" autoAdjust="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09:04.588" idx="2">
    <p:pos x="10" y="10"/>
    <p:text>Generalized additive models are brilliant for seperating a timeseries into components with different periodicity</p:text>
    <p:extLst>
      <p:ext uri="{C676402C-5697-4E1C-873F-D02D1690AC5C}">
        <p15:threadingInfo xmlns:p15="http://schemas.microsoft.com/office/powerpoint/2012/main" timeZoneBias="-60"/>
      </p:ext>
    </p:extLst>
  </p:cm>
  <p:cm authorId="1" dt="2021-01-13T16:13:03.989" idx="3">
    <p:pos x="10" y="146"/>
    <p:text>which is very useful in this fairly specialized scenario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6C55-ED8D-48A8-A6F6-E9FDFE16D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FB933-9BEB-4896-9D73-8F401B15F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926F3-05DA-4C63-B46D-92EAF913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39385-A9D9-4BF6-A682-E2074D10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44E4B-7364-4AD6-8911-33F7EE84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6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D74E-6F02-4E88-BFEE-6FAD272F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27EE8-180B-4948-A299-BEEE093D8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204B-8FA5-4520-B073-372B0997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18B0-3370-4BA0-8097-ED5300EE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D9FBC-1C82-49B8-BE01-7DCA03FF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77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20971-CA51-4492-9F71-4215F7330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C1710-637B-4F86-9CE2-40B22DBC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9ABB9-793A-42F3-9D89-92819555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BD27-32BC-47EC-AFC4-53CA5FA0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3C28E-76F6-46DA-A0CF-CB2CD0BE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9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F511-8507-4A10-95A8-A4B7681F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49606-092C-40B5-B3FA-FD4EA97D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A87AB-FC3D-408F-A07C-EFB83A23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962E-3BC7-4F74-8F81-9BECD4D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256D-B188-4EFA-9A1F-9DF96357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16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9D4C-F16F-4BB5-8819-9088F36B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A88D3-E032-414D-A753-7FB9E9343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6B93C-BA36-41A5-94DD-D41DB736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A00E-CA85-4F76-8D14-3BEEA101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67E9-C84E-4DE1-B7C8-88D7E518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47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3964-5809-4531-8306-B78755A2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A6E9-FB75-4397-8A2C-F78DADC81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F2DC1-77AD-42A5-AFF9-C5A14523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4611B-A5B5-4505-AE31-E4C1FEB0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C9D04-3B30-4B62-BDBF-8FA1A47A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A116C-3FF1-49D7-84F1-844A284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4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706-D619-427F-AD99-892BAD0D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8C88-A392-4DDF-909A-1E6EA42F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6A8A-B882-4E0F-AE3B-D9F2FA847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977BC-9D34-485F-BBC3-8BF6CFEBE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4A14C-873B-4508-9BC5-01D0DC240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DAD7D-E45A-49B9-9367-2003FEC9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48595-3A8A-47F5-BBF9-AFA9FD7A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6AD13-0E66-4B41-81AB-83BE9B3F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25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3AD-B7DF-431F-B6CA-5D4320E6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52AC9-EAE2-482E-9D74-AC750303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288F3-9FCC-468D-B0AD-7D6266E3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7B708-F8E0-4404-ACD4-3C7E02CC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49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002FA-D5E8-432A-B160-822A4616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16B02-4EC9-46EF-B5DD-A022C98E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38DC7-7A4A-44E9-AFF8-00909E8D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2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5879-BBCB-47B1-9F01-AB2D8E9C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D89D9-A893-41CC-88D2-297E3BE0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62D74-93A0-454A-B9C5-EFDA48693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096DA-A9D7-49B7-8615-7E222C1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6A805-072C-4829-AEE0-EC35BA28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6139B-DBCD-4A2E-A801-C0F358BF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7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551C-BD95-4A97-98B5-17841F0B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AB9C8-1C52-4A6A-A8EA-53EE742EE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B23F7-D10C-4085-9B9E-0FFAF3E14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471D-E88A-42E0-97C5-EAA3E08C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79714-F74B-4B55-8760-62274E3D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1F22E-A241-45DA-AA92-FC74A330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31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1095E-5B59-4FB9-831F-F2F13B6E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F4642-5022-4D36-A9AE-5D30D66E4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85A5-FAE0-4AC9-B065-B024F89F2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8528-B178-43A5-9179-D39997C7548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658AE-F314-4960-B151-F9223E45D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ECED0-3B9F-47E5-9883-89BC6985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F0F3-85C4-4CF2-85B4-1D1CC8493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6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gif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1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1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6C66D-B025-4DDB-8C25-22FE57FA75EE}"/>
              </a:ext>
            </a:extLst>
          </p:cNvPr>
          <p:cNvSpPr txBox="1"/>
          <p:nvPr/>
        </p:nvSpPr>
        <p:spPr>
          <a:xfrm>
            <a:off x="4591050" y="238066"/>
            <a:ext cx="300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Mannheim</a:t>
            </a:r>
          </a:p>
        </p:txBody>
      </p:sp>
    </p:spTree>
    <p:extLst>
      <p:ext uri="{BB962C8B-B14F-4D97-AF65-F5344CB8AC3E}">
        <p14:creationId xmlns:p14="http://schemas.microsoft.com/office/powerpoint/2010/main" val="8851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97E8AF-8800-48F6-8C56-1CBB7FC4E48D}"/>
              </a:ext>
            </a:extLst>
          </p:cNvPr>
          <p:cNvSpPr txBox="1"/>
          <p:nvPr/>
        </p:nvSpPr>
        <p:spPr>
          <a:xfrm>
            <a:off x="178441" y="1511853"/>
            <a:ext cx="5494789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P5,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Klinikum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Kunsthalle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Klinikum</a:t>
            </a:r>
            <a:r>
              <a:rPr lang="en-GB" dirty="0"/>
              <a:t> P3</a:t>
            </a:r>
          </a:p>
          <a:p>
            <a:pPr>
              <a:spcAft>
                <a:spcPts val="1700"/>
              </a:spcAft>
            </a:pPr>
            <a:r>
              <a:rPr lang="en-GB" dirty="0"/>
              <a:t>M4a, </a:t>
            </a:r>
            <a:r>
              <a:rPr lang="en-GB" dirty="0" err="1"/>
              <a:t>Parkplatz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N1/N2 </a:t>
            </a:r>
            <a:r>
              <a:rPr lang="en-GB" dirty="0" err="1"/>
              <a:t>Stadthaus</a:t>
            </a:r>
            <a:r>
              <a:rPr lang="en-GB" dirty="0"/>
              <a:t>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N6 </a:t>
            </a:r>
            <a:r>
              <a:rPr lang="en-GB" dirty="0" err="1"/>
              <a:t>Komforthaus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N6 </a:t>
            </a:r>
            <a:r>
              <a:rPr lang="en-GB" dirty="0" err="1"/>
              <a:t>Standardhaus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Nationaltheater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U2, </a:t>
            </a:r>
            <a:r>
              <a:rPr lang="en-GB" dirty="0" err="1"/>
              <a:t>Tiefgarage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C8D06-8B0B-44E3-9D7C-3AC5D535E9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34" y="1454570"/>
            <a:ext cx="8276400" cy="48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05430-F071-462C-B5AF-527C4C0B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48" y="1460013"/>
            <a:ext cx="9033720" cy="4862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50433-3BC1-4B3A-B6BB-FFBABBC8A1CE}"/>
              </a:ext>
            </a:extLst>
          </p:cNvPr>
          <p:cNvSpPr txBox="1"/>
          <p:nvPr/>
        </p:nvSpPr>
        <p:spPr>
          <a:xfrm>
            <a:off x="2956790" y="6318453"/>
            <a:ext cx="486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42647-9ABC-48A9-B21A-4DE4CBA5CD67}"/>
              </a:ext>
            </a:extLst>
          </p:cNvPr>
          <p:cNvSpPr txBox="1"/>
          <p:nvPr/>
        </p:nvSpPr>
        <p:spPr>
          <a:xfrm>
            <a:off x="4149456" y="6318453"/>
            <a:ext cx="486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742E5-38D9-47D1-9DB6-3572D6D3CEB2}"/>
              </a:ext>
            </a:extLst>
          </p:cNvPr>
          <p:cNvSpPr txBox="1"/>
          <p:nvPr/>
        </p:nvSpPr>
        <p:spPr>
          <a:xfrm>
            <a:off x="5385668" y="6318453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59728-43E3-4708-B2DB-4E3134A78B4A}"/>
              </a:ext>
            </a:extLst>
          </p:cNvPr>
          <p:cNvSpPr txBox="1"/>
          <p:nvPr/>
        </p:nvSpPr>
        <p:spPr>
          <a:xfrm>
            <a:off x="6562453" y="6318453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BA5E7-C135-40FA-A560-724EF2400DC3}"/>
              </a:ext>
            </a:extLst>
          </p:cNvPr>
          <p:cNvSpPr txBox="1"/>
          <p:nvPr/>
        </p:nvSpPr>
        <p:spPr>
          <a:xfrm>
            <a:off x="7810679" y="6318453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B5EEF-460F-474B-B90D-8AFD24DFE0BC}"/>
              </a:ext>
            </a:extLst>
          </p:cNvPr>
          <p:cNvSpPr txBox="1"/>
          <p:nvPr/>
        </p:nvSpPr>
        <p:spPr>
          <a:xfrm>
            <a:off x="9095195" y="6311198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Thu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66515-8093-4CCC-B7B4-36370FB52B1F}"/>
              </a:ext>
            </a:extLst>
          </p:cNvPr>
          <p:cNvSpPr txBox="1"/>
          <p:nvPr/>
        </p:nvSpPr>
        <p:spPr>
          <a:xfrm>
            <a:off x="10379703" y="6318454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F8EE59-A301-42DF-9CDD-6732963D745D}"/>
              </a:ext>
            </a:extLst>
          </p:cNvPr>
          <p:cNvSpPr txBox="1"/>
          <p:nvPr/>
        </p:nvSpPr>
        <p:spPr>
          <a:xfrm>
            <a:off x="11533589" y="6311194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97730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Theory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0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86C0B-AD93-404B-8B83-EB4B6F646201}"/>
              </a:ext>
            </a:extLst>
          </p:cNvPr>
          <p:cNvCxnSpPr>
            <a:cxnSpLocks/>
          </p:cNvCxnSpPr>
          <p:nvPr/>
        </p:nvCxnSpPr>
        <p:spPr>
          <a:xfrm flipH="1" flipV="1">
            <a:off x="3269610" y="1557775"/>
            <a:ext cx="2" cy="464789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E361F-343E-45CB-9E7B-792E2467DF2A}"/>
              </a:ext>
            </a:extLst>
          </p:cNvPr>
          <p:cNvCxnSpPr>
            <a:cxnSpLocks/>
          </p:cNvCxnSpPr>
          <p:nvPr/>
        </p:nvCxnSpPr>
        <p:spPr>
          <a:xfrm>
            <a:off x="3298272" y="6186621"/>
            <a:ext cx="5007528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F6425-F0C0-43E7-8B0D-408EECD41BC0}"/>
              </a:ext>
            </a:extLst>
          </p:cNvPr>
          <p:cNvSpPr txBox="1"/>
          <p:nvPr/>
        </p:nvSpPr>
        <p:spPr>
          <a:xfrm>
            <a:off x="2398160" y="950793"/>
            <a:ext cx="180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 (€)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7074C-E739-461A-8EDA-B38B3BBF7696}"/>
              </a:ext>
            </a:extLst>
          </p:cNvPr>
          <p:cNvCxnSpPr>
            <a:cxnSpLocks/>
          </p:cNvCxnSpPr>
          <p:nvPr/>
        </p:nvCxnSpPr>
        <p:spPr>
          <a:xfrm flipV="1">
            <a:off x="3552825" y="2457450"/>
            <a:ext cx="3886200" cy="3448050"/>
          </a:xfrm>
          <a:prstGeom prst="line">
            <a:avLst/>
          </a:prstGeom>
          <a:ln w="25400">
            <a:solidFill>
              <a:srgbClr val="368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D5D4C-E29A-43C7-98AE-8619BA07CA6D}"/>
              </a:ext>
            </a:extLst>
          </p:cNvPr>
          <p:cNvCxnSpPr/>
          <p:nvPr/>
        </p:nvCxnSpPr>
        <p:spPr>
          <a:xfrm>
            <a:off x="3630336" y="2457450"/>
            <a:ext cx="4267200" cy="3295650"/>
          </a:xfrm>
          <a:prstGeom prst="line">
            <a:avLst/>
          </a:prstGeom>
          <a:ln w="25400">
            <a:solidFill>
              <a:srgbClr val="005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E56A4C-7594-4071-B94F-254D85340663}"/>
              </a:ext>
            </a:extLst>
          </p:cNvPr>
          <p:cNvSpPr txBox="1"/>
          <p:nvPr/>
        </p:nvSpPr>
        <p:spPr>
          <a:xfrm rot="19077878">
            <a:off x="6008863" y="2291182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D7000"/>
                </a:solidFill>
              </a:rPr>
              <a:t>supply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1D1-04C9-4866-8047-95512D544CB3}"/>
              </a:ext>
            </a:extLst>
          </p:cNvPr>
          <p:cNvSpPr txBox="1"/>
          <p:nvPr/>
        </p:nvSpPr>
        <p:spPr>
          <a:xfrm rot="2269208">
            <a:off x="6673856" y="4919186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FB0"/>
                </a:solidFill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51363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86C0B-AD93-404B-8B83-EB4B6F646201}"/>
              </a:ext>
            </a:extLst>
          </p:cNvPr>
          <p:cNvCxnSpPr>
            <a:cxnSpLocks/>
          </p:cNvCxnSpPr>
          <p:nvPr/>
        </p:nvCxnSpPr>
        <p:spPr>
          <a:xfrm flipH="1" flipV="1">
            <a:off x="3269610" y="1557775"/>
            <a:ext cx="2" cy="464789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E361F-343E-45CB-9E7B-792E2467DF2A}"/>
              </a:ext>
            </a:extLst>
          </p:cNvPr>
          <p:cNvCxnSpPr>
            <a:cxnSpLocks/>
          </p:cNvCxnSpPr>
          <p:nvPr/>
        </p:nvCxnSpPr>
        <p:spPr>
          <a:xfrm>
            <a:off x="3298272" y="6186621"/>
            <a:ext cx="5007528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7074C-E739-461A-8EDA-B38B3BBF7696}"/>
              </a:ext>
            </a:extLst>
          </p:cNvPr>
          <p:cNvCxnSpPr>
            <a:cxnSpLocks/>
          </p:cNvCxnSpPr>
          <p:nvPr/>
        </p:nvCxnSpPr>
        <p:spPr>
          <a:xfrm flipV="1">
            <a:off x="3552825" y="2457450"/>
            <a:ext cx="3886200" cy="3448050"/>
          </a:xfrm>
          <a:prstGeom prst="line">
            <a:avLst/>
          </a:prstGeom>
          <a:ln w="25400">
            <a:solidFill>
              <a:srgbClr val="368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D5D4C-E29A-43C7-98AE-8619BA07CA6D}"/>
              </a:ext>
            </a:extLst>
          </p:cNvPr>
          <p:cNvCxnSpPr/>
          <p:nvPr/>
        </p:nvCxnSpPr>
        <p:spPr>
          <a:xfrm>
            <a:off x="3630336" y="2457450"/>
            <a:ext cx="4267200" cy="3295650"/>
          </a:xfrm>
          <a:prstGeom prst="line">
            <a:avLst/>
          </a:prstGeom>
          <a:ln w="25400">
            <a:solidFill>
              <a:srgbClr val="005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E56A4C-7594-4071-B94F-254D85340663}"/>
              </a:ext>
            </a:extLst>
          </p:cNvPr>
          <p:cNvSpPr txBox="1"/>
          <p:nvPr/>
        </p:nvSpPr>
        <p:spPr>
          <a:xfrm rot="19077878">
            <a:off x="6008863" y="2291182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D7000"/>
                </a:solidFill>
              </a:rPr>
              <a:t>supply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1D1-04C9-4866-8047-95512D544CB3}"/>
              </a:ext>
            </a:extLst>
          </p:cNvPr>
          <p:cNvSpPr txBox="1"/>
          <p:nvPr/>
        </p:nvSpPr>
        <p:spPr>
          <a:xfrm rot="2269208">
            <a:off x="6673856" y="4919186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FB0"/>
                </a:solidFill>
              </a:rPr>
              <a:t>demand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9CFCB8D-602C-4197-BB37-9CC093076492}"/>
              </a:ext>
            </a:extLst>
          </p:cNvPr>
          <p:cNvSpPr/>
          <p:nvPr/>
        </p:nvSpPr>
        <p:spPr>
          <a:xfrm>
            <a:off x="-31287" y="2109797"/>
            <a:ext cx="7928823" cy="7286605"/>
          </a:xfrm>
          <a:prstGeom prst="arc">
            <a:avLst>
              <a:gd name="adj1" fmla="val 16797829"/>
              <a:gd name="adj2" fmla="val 20760138"/>
            </a:avLst>
          </a:prstGeom>
          <a:ln w="952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BC499-E69A-46BB-AD7F-BE938CA2C2D4}"/>
              </a:ext>
            </a:extLst>
          </p:cNvPr>
          <p:cNvSpPr txBox="1"/>
          <p:nvPr/>
        </p:nvSpPr>
        <p:spPr>
          <a:xfrm>
            <a:off x="2398160" y="950793"/>
            <a:ext cx="180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 (€)</a:t>
            </a:r>
          </a:p>
        </p:txBody>
      </p:sp>
    </p:spTree>
    <p:extLst>
      <p:ext uri="{BB962C8B-B14F-4D97-AF65-F5344CB8AC3E}">
        <p14:creationId xmlns:p14="http://schemas.microsoft.com/office/powerpoint/2010/main" val="227240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86C0B-AD93-404B-8B83-EB4B6F646201}"/>
              </a:ext>
            </a:extLst>
          </p:cNvPr>
          <p:cNvCxnSpPr>
            <a:cxnSpLocks/>
          </p:cNvCxnSpPr>
          <p:nvPr/>
        </p:nvCxnSpPr>
        <p:spPr>
          <a:xfrm flipH="1" flipV="1">
            <a:off x="3269610" y="1557775"/>
            <a:ext cx="2" cy="464789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E361F-343E-45CB-9E7B-792E2467DF2A}"/>
              </a:ext>
            </a:extLst>
          </p:cNvPr>
          <p:cNvCxnSpPr>
            <a:cxnSpLocks/>
          </p:cNvCxnSpPr>
          <p:nvPr/>
        </p:nvCxnSpPr>
        <p:spPr>
          <a:xfrm>
            <a:off x="3298272" y="6186621"/>
            <a:ext cx="5007528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F6425-F0C0-43E7-8B0D-408EECD41BC0}"/>
              </a:ext>
            </a:extLst>
          </p:cNvPr>
          <p:cNvSpPr txBox="1"/>
          <p:nvPr/>
        </p:nvSpPr>
        <p:spPr>
          <a:xfrm>
            <a:off x="8305800" y="5989518"/>
            <a:ext cx="180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7074C-E739-461A-8EDA-B38B3BBF7696}"/>
              </a:ext>
            </a:extLst>
          </p:cNvPr>
          <p:cNvCxnSpPr>
            <a:cxnSpLocks/>
          </p:cNvCxnSpPr>
          <p:nvPr/>
        </p:nvCxnSpPr>
        <p:spPr>
          <a:xfrm flipV="1">
            <a:off x="3552825" y="2457450"/>
            <a:ext cx="3886200" cy="3448050"/>
          </a:xfrm>
          <a:prstGeom prst="line">
            <a:avLst/>
          </a:prstGeom>
          <a:ln w="25400">
            <a:solidFill>
              <a:srgbClr val="368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D5D4C-E29A-43C7-98AE-8619BA07CA6D}"/>
              </a:ext>
            </a:extLst>
          </p:cNvPr>
          <p:cNvCxnSpPr/>
          <p:nvPr/>
        </p:nvCxnSpPr>
        <p:spPr>
          <a:xfrm>
            <a:off x="3630336" y="2457450"/>
            <a:ext cx="4267200" cy="3295650"/>
          </a:xfrm>
          <a:prstGeom prst="line">
            <a:avLst/>
          </a:prstGeom>
          <a:ln w="25400">
            <a:solidFill>
              <a:srgbClr val="005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E56A4C-7594-4071-B94F-254D85340663}"/>
              </a:ext>
            </a:extLst>
          </p:cNvPr>
          <p:cNvSpPr txBox="1"/>
          <p:nvPr/>
        </p:nvSpPr>
        <p:spPr>
          <a:xfrm rot="19077878">
            <a:off x="5604323" y="2361809"/>
            <a:ext cx="26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D7000"/>
                </a:solidFill>
              </a:rPr>
              <a:t>supply(price)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1D1-04C9-4866-8047-95512D544CB3}"/>
              </a:ext>
            </a:extLst>
          </p:cNvPr>
          <p:cNvSpPr txBox="1"/>
          <p:nvPr/>
        </p:nvSpPr>
        <p:spPr>
          <a:xfrm rot="2269208">
            <a:off x="6224174" y="4896522"/>
            <a:ext cx="268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FB0"/>
                </a:solidFill>
              </a:rPr>
              <a:t>demand(price)</a:t>
            </a:r>
          </a:p>
        </p:txBody>
      </p:sp>
    </p:spTree>
    <p:extLst>
      <p:ext uri="{BB962C8B-B14F-4D97-AF65-F5344CB8AC3E}">
        <p14:creationId xmlns:p14="http://schemas.microsoft.com/office/powerpoint/2010/main" val="293456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86C0B-AD93-404B-8B83-EB4B6F646201}"/>
              </a:ext>
            </a:extLst>
          </p:cNvPr>
          <p:cNvCxnSpPr>
            <a:cxnSpLocks/>
          </p:cNvCxnSpPr>
          <p:nvPr/>
        </p:nvCxnSpPr>
        <p:spPr>
          <a:xfrm flipH="1" flipV="1">
            <a:off x="3269610" y="1557775"/>
            <a:ext cx="2" cy="464789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E361F-343E-45CB-9E7B-792E2467DF2A}"/>
              </a:ext>
            </a:extLst>
          </p:cNvPr>
          <p:cNvCxnSpPr>
            <a:cxnSpLocks/>
          </p:cNvCxnSpPr>
          <p:nvPr/>
        </p:nvCxnSpPr>
        <p:spPr>
          <a:xfrm>
            <a:off x="3298272" y="6186621"/>
            <a:ext cx="5007528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F6425-F0C0-43E7-8B0D-408EECD41BC0}"/>
              </a:ext>
            </a:extLst>
          </p:cNvPr>
          <p:cNvSpPr txBox="1"/>
          <p:nvPr/>
        </p:nvSpPr>
        <p:spPr>
          <a:xfrm>
            <a:off x="8305800" y="5989518"/>
            <a:ext cx="180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7074C-E739-461A-8EDA-B38B3BBF7696}"/>
              </a:ext>
            </a:extLst>
          </p:cNvPr>
          <p:cNvCxnSpPr>
            <a:cxnSpLocks/>
          </p:cNvCxnSpPr>
          <p:nvPr/>
        </p:nvCxnSpPr>
        <p:spPr>
          <a:xfrm flipV="1">
            <a:off x="3486150" y="4200526"/>
            <a:ext cx="5953125" cy="1"/>
          </a:xfrm>
          <a:prstGeom prst="line">
            <a:avLst/>
          </a:prstGeom>
          <a:ln w="25400">
            <a:solidFill>
              <a:srgbClr val="368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D5D4C-E29A-43C7-98AE-8619BA07CA6D}"/>
              </a:ext>
            </a:extLst>
          </p:cNvPr>
          <p:cNvCxnSpPr/>
          <p:nvPr/>
        </p:nvCxnSpPr>
        <p:spPr>
          <a:xfrm>
            <a:off x="3630336" y="2457450"/>
            <a:ext cx="4267200" cy="3295650"/>
          </a:xfrm>
          <a:prstGeom prst="line">
            <a:avLst/>
          </a:prstGeom>
          <a:ln w="25400">
            <a:solidFill>
              <a:srgbClr val="005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E56A4C-7594-4071-B94F-254D85340663}"/>
              </a:ext>
            </a:extLst>
          </p:cNvPr>
          <p:cNvSpPr txBox="1"/>
          <p:nvPr/>
        </p:nvSpPr>
        <p:spPr>
          <a:xfrm>
            <a:off x="7110582" y="3632457"/>
            <a:ext cx="26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2D7000"/>
                </a:solidFill>
              </a:rPr>
              <a:t>suppy</a:t>
            </a:r>
            <a:r>
              <a:rPr lang="en-GB" sz="2800" dirty="0">
                <a:solidFill>
                  <a:srgbClr val="2D7000"/>
                </a:solidFill>
              </a:rPr>
              <a:t>(price)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1D1-04C9-4866-8047-95512D544CB3}"/>
              </a:ext>
            </a:extLst>
          </p:cNvPr>
          <p:cNvSpPr txBox="1"/>
          <p:nvPr/>
        </p:nvSpPr>
        <p:spPr>
          <a:xfrm rot="2269208">
            <a:off x="6224174" y="4896522"/>
            <a:ext cx="268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FB0"/>
                </a:solidFill>
              </a:rPr>
              <a:t>demand(price)</a:t>
            </a:r>
          </a:p>
        </p:txBody>
      </p:sp>
    </p:spTree>
    <p:extLst>
      <p:ext uri="{BB962C8B-B14F-4D97-AF65-F5344CB8AC3E}">
        <p14:creationId xmlns:p14="http://schemas.microsoft.com/office/powerpoint/2010/main" val="304677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86C0B-AD93-404B-8B83-EB4B6F646201}"/>
              </a:ext>
            </a:extLst>
          </p:cNvPr>
          <p:cNvCxnSpPr>
            <a:cxnSpLocks/>
          </p:cNvCxnSpPr>
          <p:nvPr/>
        </p:nvCxnSpPr>
        <p:spPr>
          <a:xfrm flipH="1" flipV="1">
            <a:off x="3269610" y="1557775"/>
            <a:ext cx="2" cy="464789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E361F-343E-45CB-9E7B-792E2467DF2A}"/>
              </a:ext>
            </a:extLst>
          </p:cNvPr>
          <p:cNvCxnSpPr>
            <a:cxnSpLocks/>
          </p:cNvCxnSpPr>
          <p:nvPr/>
        </p:nvCxnSpPr>
        <p:spPr>
          <a:xfrm>
            <a:off x="3298272" y="6186621"/>
            <a:ext cx="5007528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F6425-F0C0-43E7-8B0D-408EECD41BC0}"/>
              </a:ext>
            </a:extLst>
          </p:cNvPr>
          <p:cNvSpPr txBox="1"/>
          <p:nvPr/>
        </p:nvSpPr>
        <p:spPr>
          <a:xfrm>
            <a:off x="8305800" y="5989518"/>
            <a:ext cx="180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D5D4C-E29A-43C7-98AE-8619BA07CA6D}"/>
              </a:ext>
            </a:extLst>
          </p:cNvPr>
          <p:cNvCxnSpPr/>
          <p:nvPr/>
        </p:nvCxnSpPr>
        <p:spPr>
          <a:xfrm>
            <a:off x="3630336" y="2457450"/>
            <a:ext cx="4267200" cy="3295650"/>
          </a:xfrm>
          <a:prstGeom prst="line">
            <a:avLst/>
          </a:prstGeom>
          <a:ln w="25400">
            <a:solidFill>
              <a:srgbClr val="005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1D1-04C9-4866-8047-95512D544CB3}"/>
              </a:ext>
            </a:extLst>
          </p:cNvPr>
          <p:cNvSpPr txBox="1"/>
          <p:nvPr/>
        </p:nvSpPr>
        <p:spPr>
          <a:xfrm rot="2269208">
            <a:off x="6224174" y="4896522"/>
            <a:ext cx="268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FB0"/>
                </a:solidFill>
              </a:rPr>
              <a:t>demand(price)</a:t>
            </a:r>
          </a:p>
        </p:txBody>
      </p:sp>
    </p:spTree>
    <p:extLst>
      <p:ext uri="{BB962C8B-B14F-4D97-AF65-F5344CB8AC3E}">
        <p14:creationId xmlns:p14="http://schemas.microsoft.com/office/powerpoint/2010/main" val="369714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86C0B-AD93-404B-8B83-EB4B6F646201}"/>
              </a:ext>
            </a:extLst>
          </p:cNvPr>
          <p:cNvCxnSpPr>
            <a:cxnSpLocks/>
          </p:cNvCxnSpPr>
          <p:nvPr/>
        </p:nvCxnSpPr>
        <p:spPr>
          <a:xfrm flipH="1" flipV="1">
            <a:off x="3269610" y="1557775"/>
            <a:ext cx="2" cy="464789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E361F-343E-45CB-9E7B-792E2467DF2A}"/>
              </a:ext>
            </a:extLst>
          </p:cNvPr>
          <p:cNvCxnSpPr>
            <a:cxnSpLocks/>
          </p:cNvCxnSpPr>
          <p:nvPr/>
        </p:nvCxnSpPr>
        <p:spPr>
          <a:xfrm>
            <a:off x="3298272" y="6186621"/>
            <a:ext cx="5007528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F6425-F0C0-43E7-8B0D-408EECD41BC0}"/>
              </a:ext>
            </a:extLst>
          </p:cNvPr>
          <p:cNvSpPr txBox="1"/>
          <p:nvPr/>
        </p:nvSpPr>
        <p:spPr>
          <a:xfrm>
            <a:off x="8305800" y="5989518"/>
            <a:ext cx="180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1D1-04C9-4866-8047-95512D544CB3}"/>
              </a:ext>
            </a:extLst>
          </p:cNvPr>
          <p:cNvSpPr txBox="1"/>
          <p:nvPr/>
        </p:nvSpPr>
        <p:spPr>
          <a:xfrm rot="1380622">
            <a:off x="6176549" y="5061756"/>
            <a:ext cx="268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FB0"/>
                </a:solidFill>
              </a:rPr>
              <a:t>demand(price)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F1AF9F-FD36-48D4-9857-78A220D0430F}"/>
              </a:ext>
            </a:extLst>
          </p:cNvPr>
          <p:cNvSpPr/>
          <p:nvPr/>
        </p:nvSpPr>
        <p:spPr>
          <a:xfrm>
            <a:off x="3537271" y="750371"/>
            <a:ext cx="4529530" cy="5086350"/>
          </a:xfrm>
          <a:custGeom>
            <a:avLst/>
            <a:gdLst>
              <a:gd name="connsiteX0" fmla="*/ 43255 w 4529530"/>
              <a:gd name="connsiteY0" fmla="*/ 0 h 5086350"/>
              <a:gd name="connsiteX1" fmla="*/ 243280 w 4529530"/>
              <a:gd name="connsiteY1" fmla="*/ 2562225 h 5086350"/>
              <a:gd name="connsiteX2" fmla="*/ 1910155 w 4529530"/>
              <a:gd name="connsiteY2" fmla="*/ 3552825 h 5086350"/>
              <a:gd name="connsiteX3" fmla="*/ 3043630 w 4529530"/>
              <a:gd name="connsiteY3" fmla="*/ 4572000 h 5086350"/>
              <a:gd name="connsiteX4" fmla="*/ 4529530 w 4529530"/>
              <a:gd name="connsiteY4" fmla="*/ 5086350 h 50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9530" h="5086350">
                <a:moveTo>
                  <a:pt x="43255" y="0"/>
                </a:moveTo>
                <a:cubicBezTo>
                  <a:pt x="-12308" y="985044"/>
                  <a:pt x="-67870" y="1970088"/>
                  <a:pt x="243280" y="2562225"/>
                </a:cubicBezTo>
                <a:cubicBezTo>
                  <a:pt x="554430" y="3154362"/>
                  <a:pt x="1443430" y="3217863"/>
                  <a:pt x="1910155" y="3552825"/>
                </a:cubicBezTo>
                <a:cubicBezTo>
                  <a:pt x="2376880" y="3887787"/>
                  <a:pt x="2607067" y="4316412"/>
                  <a:pt x="3043630" y="4572000"/>
                </a:cubicBezTo>
                <a:cubicBezTo>
                  <a:pt x="3480193" y="4827588"/>
                  <a:pt x="4004861" y="4956969"/>
                  <a:pt x="4529530" y="5086350"/>
                </a:cubicBezTo>
              </a:path>
            </a:pathLst>
          </a:custGeom>
          <a:noFill/>
          <a:ln w="25400">
            <a:solidFill>
              <a:srgbClr val="005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5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demand(price)</a:t>
            </a:r>
          </a:p>
        </p:txBody>
      </p:sp>
    </p:spTree>
    <p:extLst>
      <p:ext uri="{BB962C8B-B14F-4D97-AF65-F5344CB8AC3E}">
        <p14:creationId xmlns:p14="http://schemas.microsoft.com/office/powerpoint/2010/main" val="202623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location)</a:t>
            </a:r>
          </a:p>
        </p:txBody>
      </p:sp>
    </p:spTree>
    <p:extLst>
      <p:ext uri="{BB962C8B-B14F-4D97-AF65-F5344CB8AC3E}">
        <p14:creationId xmlns:p14="http://schemas.microsoft.com/office/powerpoint/2010/main" val="10349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FAC6D9-7DC7-499D-8A0A-3F43D85F0BC5}"/>
              </a:ext>
            </a:extLst>
          </p:cNvPr>
          <p:cNvSpPr/>
          <p:nvPr/>
        </p:nvSpPr>
        <p:spPr>
          <a:xfrm>
            <a:off x="990600" y="984052"/>
            <a:ext cx="10982325" cy="176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63837-AF1C-4B4D-9F5E-2ABD0A42AEC5}"/>
              </a:ext>
            </a:extLst>
          </p:cNvPr>
          <p:cNvSpPr txBox="1"/>
          <p:nvPr/>
        </p:nvSpPr>
        <p:spPr>
          <a:xfrm>
            <a:off x="2781300" y="1374577"/>
            <a:ext cx="8877299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600" i="0" dirty="0">
                <a:solidFill>
                  <a:srgbClr val="333333"/>
                </a:solidFill>
                <a:effectLst/>
                <a:latin typeface="Noto Sans"/>
              </a:rPr>
              <a:t>&gt; 9.500 parking places in car parks/parking lots</a:t>
            </a:r>
            <a:r>
              <a:rPr lang="de-DE" sz="2600" i="0" baseline="30000" dirty="0">
                <a:solidFill>
                  <a:srgbClr val="333333"/>
                </a:solidFill>
                <a:effectLst/>
                <a:latin typeface="Noto Sans"/>
              </a:rPr>
              <a:t>1</a:t>
            </a:r>
            <a:r>
              <a:rPr lang="de-DE" sz="2600" i="0" dirty="0">
                <a:solidFill>
                  <a:srgbClr val="333333"/>
                </a:solidFill>
                <a:effectLst/>
                <a:latin typeface="Noto Sans"/>
              </a:rPr>
              <a:t> </a:t>
            </a:r>
          </a:p>
          <a:p>
            <a:r>
              <a:rPr lang="de-DE" sz="2600" i="0" dirty="0">
                <a:solidFill>
                  <a:srgbClr val="333333"/>
                </a:solidFill>
                <a:effectLst/>
                <a:latin typeface="Noto Sans"/>
              </a:rPr>
              <a:t>&gt; 6.800 parking places on the street</a:t>
            </a:r>
            <a:r>
              <a:rPr lang="de-DE" sz="2600" i="0" baseline="30000" dirty="0">
                <a:solidFill>
                  <a:srgbClr val="333333"/>
                </a:solidFill>
                <a:effectLst/>
                <a:latin typeface="Noto Sans"/>
              </a:rPr>
              <a:t>1</a:t>
            </a:r>
            <a:endParaRPr lang="de-DE" sz="2600" b="1" i="0" baseline="30000" dirty="0">
              <a:solidFill>
                <a:srgbClr val="333333"/>
              </a:solidFill>
              <a:effectLst/>
              <a:latin typeface="No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6C66D-B025-4DDB-8C25-22FE57FA75EE}"/>
              </a:ext>
            </a:extLst>
          </p:cNvPr>
          <p:cNvSpPr txBox="1"/>
          <p:nvPr/>
        </p:nvSpPr>
        <p:spPr>
          <a:xfrm>
            <a:off x="4591050" y="238066"/>
            <a:ext cx="300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Mannheim</a:t>
            </a:r>
          </a:p>
        </p:txBody>
      </p:sp>
    </p:spTree>
    <p:extLst>
      <p:ext uri="{BB962C8B-B14F-4D97-AF65-F5344CB8AC3E}">
        <p14:creationId xmlns:p14="http://schemas.microsoft.com/office/powerpoint/2010/main" val="195845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location, time)</a:t>
            </a:r>
          </a:p>
        </p:txBody>
      </p:sp>
    </p:spTree>
    <p:extLst>
      <p:ext uri="{BB962C8B-B14F-4D97-AF65-F5344CB8AC3E}">
        <p14:creationId xmlns:p14="http://schemas.microsoft.com/office/powerpoint/2010/main" val="411295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E7873-AEAE-41A5-8E60-6E88B94F8B58}"/>
              </a:ext>
            </a:extLst>
          </p:cNvPr>
          <p:cNvSpPr txBox="1"/>
          <p:nvPr/>
        </p:nvSpPr>
        <p:spPr>
          <a:xfrm>
            <a:off x="3326941" y="4435901"/>
            <a:ext cx="497522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400" dirty="0"/>
              <a:t>Other factors: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dirty="0"/>
              <a:t>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location, time)</a:t>
            </a:r>
          </a:p>
        </p:txBody>
      </p:sp>
    </p:spTree>
    <p:extLst>
      <p:ext uri="{BB962C8B-B14F-4D97-AF65-F5344CB8AC3E}">
        <p14:creationId xmlns:p14="http://schemas.microsoft.com/office/powerpoint/2010/main" val="282954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EF30B4-2BD6-48FB-BA28-7AADEB877B28}"/>
              </a:ext>
            </a:extLst>
          </p:cNvPr>
          <p:cNvSpPr/>
          <p:nvPr/>
        </p:nvSpPr>
        <p:spPr>
          <a:xfrm>
            <a:off x="758283" y="3579541"/>
            <a:ext cx="3925229" cy="992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E7873-AEAE-41A5-8E60-6E88B94F8B58}"/>
              </a:ext>
            </a:extLst>
          </p:cNvPr>
          <p:cNvSpPr txBox="1"/>
          <p:nvPr/>
        </p:nvSpPr>
        <p:spPr>
          <a:xfrm>
            <a:off x="3326941" y="4435901"/>
            <a:ext cx="4975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400" dirty="0"/>
              <a:t>Other factors: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dirty="0"/>
              <a:t>knowledge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3400" dirty="0"/>
              <a:t>disposable income</a:t>
            </a:r>
            <a:endParaRPr lang="en-GB" sz="3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location, time)</a:t>
            </a:r>
          </a:p>
        </p:txBody>
      </p:sp>
    </p:spTree>
    <p:extLst>
      <p:ext uri="{BB962C8B-B14F-4D97-AF65-F5344CB8AC3E}">
        <p14:creationId xmlns:p14="http://schemas.microsoft.com/office/powerpoint/2010/main" val="218324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3A141-977B-46EE-ABC8-2A4C3B39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" y="-33453"/>
            <a:ext cx="4191281" cy="38420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EF30B4-2BD6-48FB-BA28-7AADEB877B28}"/>
              </a:ext>
            </a:extLst>
          </p:cNvPr>
          <p:cNvSpPr/>
          <p:nvPr/>
        </p:nvSpPr>
        <p:spPr>
          <a:xfrm>
            <a:off x="758283" y="3579541"/>
            <a:ext cx="3925229" cy="992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E7873-AEAE-41A5-8E60-6E88B94F8B58}"/>
              </a:ext>
            </a:extLst>
          </p:cNvPr>
          <p:cNvSpPr txBox="1"/>
          <p:nvPr/>
        </p:nvSpPr>
        <p:spPr>
          <a:xfrm>
            <a:off x="3326941" y="4435901"/>
            <a:ext cx="4975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400" dirty="0"/>
              <a:t>Other factors: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dirty="0"/>
              <a:t>knowledge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3400" dirty="0"/>
              <a:t>disposable income</a:t>
            </a:r>
            <a:endParaRPr lang="en-GB" sz="3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location, time)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A542-E324-4E03-BBB8-B71292518AF8}"/>
              </a:ext>
            </a:extLst>
          </p:cNvPr>
          <p:cNvSpPr txBox="1"/>
          <p:nvPr/>
        </p:nvSpPr>
        <p:spPr>
          <a:xfrm>
            <a:off x="4138557" y="-42638"/>
            <a:ext cx="29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0011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E7873-AEAE-41A5-8E60-6E88B94F8B58}"/>
              </a:ext>
            </a:extLst>
          </p:cNvPr>
          <p:cNvSpPr txBox="1"/>
          <p:nvPr/>
        </p:nvSpPr>
        <p:spPr>
          <a:xfrm>
            <a:off x="3326941" y="4435901"/>
            <a:ext cx="4975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400" dirty="0"/>
              <a:t>Other factors: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dirty="0"/>
              <a:t>knowledge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3400" dirty="0"/>
              <a:t>disposable income</a:t>
            </a:r>
            <a:endParaRPr lang="en-GB" sz="3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BB5CC-51FC-494D-A999-EDD12EDB7982}"/>
              </a:ext>
            </a:extLst>
          </p:cNvPr>
          <p:cNvSpPr/>
          <p:nvPr/>
        </p:nvSpPr>
        <p:spPr>
          <a:xfrm>
            <a:off x="2380338" y="3320848"/>
            <a:ext cx="783771" cy="79828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2"/>
                </a:solidFill>
              </a:rPr>
              <a:t>1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location, time)</a:t>
            </a:r>
          </a:p>
        </p:txBody>
      </p:sp>
    </p:spTree>
    <p:extLst>
      <p:ext uri="{BB962C8B-B14F-4D97-AF65-F5344CB8AC3E}">
        <p14:creationId xmlns:p14="http://schemas.microsoft.com/office/powerpoint/2010/main" val="3429957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E7873-AEAE-41A5-8E60-6E88B94F8B58}"/>
              </a:ext>
            </a:extLst>
          </p:cNvPr>
          <p:cNvSpPr txBox="1"/>
          <p:nvPr/>
        </p:nvSpPr>
        <p:spPr>
          <a:xfrm>
            <a:off x="3326941" y="4435901"/>
            <a:ext cx="4975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400" dirty="0"/>
              <a:t>Other factors: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dirty="0"/>
              <a:t>knowledge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3400" dirty="0"/>
              <a:t>disposable income</a:t>
            </a:r>
            <a:endParaRPr lang="en-GB" sz="3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BB5CC-51FC-494D-A999-EDD12EDB7982}"/>
              </a:ext>
            </a:extLst>
          </p:cNvPr>
          <p:cNvSpPr/>
          <p:nvPr/>
        </p:nvSpPr>
        <p:spPr>
          <a:xfrm>
            <a:off x="2380338" y="3320848"/>
            <a:ext cx="783771" cy="79828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2"/>
                </a:solidFill>
              </a:rPr>
              <a:t>1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6DD8C6-F02B-486F-9971-014D92049FD6}"/>
              </a:ext>
            </a:extLst>
          </p:cNvPr>
          <p:cNvSpPr>
            <a:spLocks noChangeAspect="1"/>
          </p:cNvSpPr>
          <p:nvPr/>
        </p:nvSpPr>
        <p:spPr>
          <a:xfrm>
            <a:off x="2990709" y="5023328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2"/>
                </a:solidFill>
              </a:rPr>
              <a:t>2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location, time)</a:t>
            </a:r>
          </a:p>
        </p:txBody>
      </p:sp>
    </p:spTree>
    <p:extLst>
      <p:ext uri="{BB962C8B-B14F-4D97-AF65-F5344CB8AC3E}">
        <p14:creationId xmlns:p14="http://schemas.microsoft.com/office/powerpoint/2010/main" val="1460924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E7873-AEAE-41A5-8E60-6E88B94F8B58}"/>
              </a:ext>
            </a:extLst>
          </p:cNvPr>
          <p:cNvSpPr txBox="1"/>
          <p:nvPr/>
        </p:nvSpPr>
        <p:spPr>
          <a:xfrm>
            <a:off x="3326941" y="4435901"/>
            <a:ext cx="4975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400" dirty="0"/>
              <a:t>Other factors: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dirty="0"/>
              <a:t>knowledge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3400" dirty="0"/>
              <a:t>disposable income</a:t>
            </a:r>
            <a:endParaRPr lang="en-GB" sz="3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BB5CC-51FC-494D-A999-EDD12EDB7982}"/>
              </a:ext>
            </a:extLst>
          </p:cNvPr>
          <p:cNvSpPr/>
          <p:nvPr/>
        </p:nvSpPr>
        <p:spPr>
          <a:xfrm>
            <a:off x="2380338" y="3320848"/>
            <a:ext cx="783771" cy="79828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2"/>
                </a:solidFill>
              </a:rPr>
              <a:t>1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6DD8C6-F02B-486F-9971-014D92049FD6}"/>
              </a:ext>
            </a:extLst>
          </p:cNvPr>
          <p:cNvSpPr>
            <a:spLocks noChangeAspect="1"/>
          </p:cNvSpPr>
          <p:nvPr/>
        </p:nvSpPr>
        <p:spPr>
          <a:xfrm>
            <a:off x="2990709" y="5023328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2"/>
                </a:solidFill>
              </a:rPr>
              <a:t>2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57670-F7B1-4212-9B06-54F2A794FA64}"/>
              </a:ext>
            </a:extLst>
          </p:cNvPr>
          <p:cNvSpPr>
            <a:spLocks noChangeAspect="1"/>
          </p:cNvSpPr>
          <p:nvPr/>
        </p:nvSpPr>
        <p:spPr>
          <a:xfrm>
            <a:off x="3006735" y="5675783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2"/>
                </a:solidFill>
              </a:rPr>
              <a:t>3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4611B-F26A-41F1-B097-721EDFF3A03D}"/>
              </a:ext>
            </a:extLst>
          </p:cNvPr>
          <p:cNvSpPr txBox="1"/>
          <p:nvPr/>
        </p:nvSpPr>
        <p:spPr>
          <a:xfrm>
            <a:off x="3268884" y="3320848"/>
            <a:ext cx="755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demand(price, place, time)</a:t>
            </a:r>
          </a:p>
        </p:txBody>
      </p:sp>
    </p:spTree>
    <p:extLst>
      <p:ext uri="{BB962C8B-B14F-4D97-AF65-F5344CB8AC3E}">
        <p14:creationId xmlns:p14="http://schemas.microsoft.com/office/powerpoint/2010/main" val="260304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1364343"/>
            <a:ext cx="12192000" cy="433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1. demand(price, place, time)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6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39724-2199-49A1-9D0E-32A8F4656C6D}"/>
              </a:ext>
            </a:extLst>
          </p:cNvPr>
          <p:cNvSpPr txBox="1"/>
          <p:nvPr/>
        </p:nvSpPr>
        <p:spPr>
          <a:xfrm>
            <a:off x="823235" y="1836563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Assumption: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FFE4-7649-402A-8BBA-69294DB67D5C}"/>
              </a:ext>
            </a:extLst>
          </p:cNvPr>
          <p:cNvSpPr txBox="1"/>
          <p:nvPr/>
        </p:nvSpPr>
        <p:spPr>
          <a:xfrm>
            <a:off x="2802844" y="312195"/>
            <a:ext cx="658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demand(price, place, time)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4F977-BC9D-4286-94B9-A6BF187BC49D}"/>
              </a:ext>
            </a:extLst>
          </p:cNvPr>
          <p:cNvSpPr txBox="1"/>
          <p:nvPr/>
        </p:nvSpPr>
        <p:spPr>
          <a:xfrm>
            <a:off x="1042082" y="4053602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56628-F395-4AA8-91FD-2F2F1B8F8016}"/>
              </a:ext>
            </a:extLst>
          </p:cNvPr>
          <p:cNvSpPr txBox="1"/>
          <p:nvPr/>
        </p:nvSpPr>
        <p:spPr>
          <a:xfrm>
            <a:off x="1722108" y="2576976"/>
            <a:ext cx="8583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Price, place and time have an </a:t>
            </a:r>
            <a:r>
              <a:rPr lang="en-GB" sz="3200" b="1" dirty="0"/>
              <a:t>independent effect </a:t>
            </a:r>
            <a:r>
              <a:rPr lang="en-GB" sz="3200" dirty="0"/>
              <a:t>on the 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9C564-4C6D-4452-BF67-0E4A8AA3CD78}"/>
              </a:ext>
            </a:extLst>
          </p:cNvPr>
          <p:cNvSpPr txBox="1"/>
          <p:nvPr/>
        </p:nvSpPr>
        <p:spPr>
          <a:xfrm>
            <a:off x="1722108" y="4494016"/>
            <a:ext cx="8583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200" dirty="0"/>
              <a:t>demand (price, place, time) =  k * demand(price)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demand(place)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demand(time) </a:t>
            </a:r>
            <a:br>
              <a:rPr lang="en-GB" sz="3200" dirty="0"/>
            </a:b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0667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39724-2199-49A1-9D0E-32A8F4656C6D}"/>
              </a:ext>
            </a:extLst>
          </p:cNvPr>
          <p:cNvSpPr txBox="1"/>
          <p:nvPr/>
        </p:nvSpPr>
        <p:spPr>
          <a:xfrm>
            <a:off x="823235" y="1836563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Assumption: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FFE4-7649-402A-8BBA-69294DB67D5C}"/>
              </a:ext>
            </a:extLst>
          </p:cNvPr>
          <p:cNvSpPr txBox="1"/>
          <p:nvPr/>
        </p:nvSpPr>
        <p:spPr>
          <a:xfrm>
            <a:off x="2802844" y="312195"/>
            <a:ext cx="658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demand(price, place, time)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4F977-BC9D-4286-94B9-A6BF187BC49D}"/>
              </a:ext>
            </a:extLst>
          </p:cNvPr>
          <p:cNvSpPr txBox="1"/>
          <p:nvPr/>
        </p:nvSpPr>
        <p:spPr>
          <a:xfrm>
            <a:off x="1042082" y="4053602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56628-F395-4AA8-91FD-2F2F1B8F8016}"/>
              </a:ext>
            </a:extLst>
          </p:cNvPr>
          <p:cNvSpPr txBox="1"/>
          <p:nvPr/>
        </p:nvSpPr>
        <p:spPr>
          <a:xfrm>
            <a:off x="1722108" y="2576976"/>
            <a:ext cx="8583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Price, place and time have an </a:t>
            </a:r>
            <a:r>
              <a:rPr lang="en-GB" sz="3200" b="1" dirty="0"/>
              <a:t>independent effect </a:t>
            </a:r>
            <a:r>
              <a:rPr lang="en-GB" sz="3200" dirty="0"/>
              <a:t>on the 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9C564-4C6D-4452-BF67-0E4A8AA3CD78}"/>
              </a:ext>
            </a:extLst>
          </p:cNvPr>
          <p:cNvSpPr txBox="1"/>
          <p:nvPr/>
        </p:nvSpPr>
        <p:spPr>
          <a:xfrm>
            <a:off x="1722108" y="4494016"/>
            <a:ext cx="8583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200" dirty="0"/>
              <a:t>demand (price, place, time) =  k * </a:t>
            </a:r>
            <a:r>
              <a:rPr lang="en-GB" sz="3200" dirty="0">
                <a:solidFill>
                  <a:srgbClr val="0056C8"/>
                </a:solidFill>
              </a:rPr>
              <a:t>demand(price)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demand(place)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demand(time) 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B021FA-F264-4E99-8D50-8D08942CBB55}"/>
              </a:ext>
            </a:extLst>
          </p:cNvPr>
          <p:cNvSpPr>
            <a:spLocks noChangeAspect="1"/>
          </p:cNvSpPr>
          <p:nvPr/>
        </p:nvSpPr>
        <p:spPr>
          <a:xfrm>
            <a:off x="11044863" y="4326232"/>
            <a:ext cx="756000" cy="75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72480-1C96-43DC-AE8A-0FBDC2166AAF}"/>
              </a:ext>
            </a:extLst>
          </p:cNvPr>
          <p:cNvSpPr txBox="1"/>
          <p:nvPr/>
        </p:nvSpPr>
        <p:spPr>
          <a:xfrm>
            <a:off x="11088914" y="4394607"/>
            <a:ext cx="747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tx2"/>
                </a:solidFill>
              </a:rPr>
              <a:t>1.1</a:t>
            </a:r>
            <a:endParaRPr lang="en-GB" sz="3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98CA4F-2BB4-45E4-89FE-590C88F858D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971314" y="4704232"/>
            <a:ext cx="1073549" cy="117667"/>
          </a:xfrm>
          <a:prstGeom prst="straightConnector1">
            <a:avLst/>
          </a:prstGeom>
          <a:ln w="349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77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916734-4171-4EDB-BDD4-273623AF9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48" y="2093165"/>
            <a:ext cx="7744452" cy="48505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FAC6D9-7DC7-499D-8A0A-3F43D85F0BC5}"/>
              </a:ext>
            </a:extLst>
          </p:cNvPr>
          <p:cNvSpPr/>
          <p:nvPr/>
        </p:nvSpPr>
        <p:spPr>
          <a:xfrm>
            <a:off x="990600" y="984052"/>
            <a:ext cx="10982325" cy="176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6C66D-B025-4DDB-8C25-22FE57FA75EE}"/>
              </a:ext>
            </a:extLst>
          </p:cNvPr>
          <p:cNvSpPr txBox="1"/>
          <p:nvPr/>
        </p:nvSpPr>
        <p:spPr>
          <a:xfrm>
            <a:off x="4591050" y="238066"/>
            <a:ext cx="300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Mannheim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DDF921-EFF4-46E7-A906-9A61E710BB99}"/>
              </a:ext>
            </a:extLst>
          </p:cNvPr>
          <p:cNvSpPr/>
          <p:nvPr/>
        </p:nvSpPr>
        <p:spPr>
          <a:xfrm>
            <a:off x="5324474" y="4543424"/>
            <a:ext cx="324000" cy="32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C04B6D-81EA-47E2-BF5D-62D6C60AD49B}"/>
              </a:ext>
            </a:extLst>
          </p:cNvPr>
          <p:cNvCxnSpPr/>
          <p:nvPr/>
        </p:nvCxnSpPr>
        <p:spPr>
          <a:xfrm>
            <a:off x="6858000" y="3181350"/>
            <a:ext cx="8858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512CC0-EECB-4BB0-9D32-2CAEFD50BD1F}"/>
              </a:ext>
            </a:extLst>
          </p:cNvPr>
          <p:cNvSpPr txBox="1"/>
          <p:nvPr/>
        </p:nvSpPr>
        <p:spPr>
          <a:xfrm>
            <a:off x="9455193" y="2773918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251F0-4B65-418F-ADD4-122F15ADAABD}"/>
              </a:ext>
            </a:extLst>
          </p:cNvPr>
          <p:cNvSpPr txBox="1"/>
          <p:nvPr/>
        </p:nvSpPr>
        <p:spPr>
          <a:xfrm>
            <a:off x="2781300" y="1374577"/>
            <a:ext cx="8877299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600" i="0" dirty="0">
                <a:solidFill>
                  <a:srgbClr val="333333"/>
                </a:solidFill>
                <a:effectLst/>
                <a:latin typeface="Noto Sans"/>
              </a:rPr>
              <a:t>&gt; 9.500 parking places in car parks/parking lots</a:t>
            </a:r>
            <a:r>
              <a:rPr lang="de-DE" sz="2600" i="0" baseline="30000" dirty="0">
                <a:solidFill>
                  <a:srgbClr val="333333"/>
                </a:solidFill>
                <a:effectLst/>
                <a:latin typeface="Noto Sans"/>
              </a:rPr>
              <a:t>1</a:t>
            </a:r>
            <a:r>
              <a:rPr lang="de-DE" sz="2600" i="0" dirty="0">
                <a:solidFill>
                  <a:srgbClr val="333333"/>
                </a:solidFill>
                <a:effectLst/>
                <a:latin typeface="Noto Sans"/>
              </a:rPr>
              <a:t> </a:t>
            </a:r>
          </a:p>
          <a:p>
            <a:r>
              <a:rPr lang="de-DE" sz="2600" i="0" dirty="0">
                <a:solidFill>
                  <a:srgbClr val="333333"/>
                </a:solidFill>
                <a:effectLst/>
                <a:latin typeface="Noto Sans"/>
              </a:rPr>
              <a:t>&gt; 6.800 parking places on the street</a:t>
            </a:r>
            <a:r>
              <a:rPr lang="de-DE" sz="2600" i="0" baseline="30000" dirty="0">
                <a:solidFill>
                  <a:srgbClr val="333333"/>
                </a:solidFill>
                <a:effectLst/>
                <a:latin typeface="Noto Sans"/>
              </a:rPr>
              <a:t>1</a:t>
            </a:r>
            <a:endParaRPr lang="de-DE" sz="2600" b="1" i="0" baseline="30000" dirty="0">
              <a:solidFill>
                <a:srgbClr val="333333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8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39724-2199-49A1-9D0E-32A8F4656C6D}"/>
              </a:ext>
            </a:extLst>
          </p:cNvPr>
          <p:cNvSpPr txBox="1"/>
          <p:nvPr/>
        </p:nvSpPr>
        <p:spPr>
          <a:xfrm>
            <a:off x="823235" y="1836563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Assumption: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FFE4-7649-402A-8BBA-69294DB67D5C}"/>
              </a:ext>
            </a:extLst>
          </p:cNvPr>
          <p:cNvSpPr txBox="1"/>
          <p:nvPr/>
        </p:nvSpPr>
        <p:spPr>
          <a:xfrm>
            <a:off x="2802844" y="312195"/>
            <a:ext cx="658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demand(price, place, time)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4F977-BC9D-4286-94B9-A6BF187BC49D}"/>
              </a:ext>
            </a:extLst>
          </p:cNvPr>
          <p:cNvSpPr txBox="1"/>
          <p:nvPr/>
        </p:nvSpPr>
        <p:spPr>
          <a:xfrm>
            <a:off x="1042082" y="4053602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56628-F395-4AA8-91FD-2F2F1B8F8016}"/>
              </a:ext>
            </a:extLst>
          </p:cNvPr>
          <p:cNvSpPr txBox="1"/>
          <p:nvPr/>
        </p:nvSpPr>
        <p:spPr>
          <a:xfrm>
            <a:off x="1722108" y="2576976"/>
            <a:ext cx="8583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Price, place and time have an </a:t>
            </a:r>
            <a:r>
              <a:rPr lang="en-GB" sz="3200" b="1" dirty="0"/>
              <a:t>independent effect </a:t>
            </a:r>
            <a:r>
              <a:rPr lang="en-GB" sz="3200" dirty="0"/>
              <a:t>on the 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9C564-4C6D-4452-BF67-0E4A8AA3CD78}"/>
              </a:ext>
            </a:extLst>
          </p:cNvPr>
          <p:cNvSpPr txBox="1"/>
          <p:nvPr/>
        </p:nvSpPr>
        <p:spPr>
          <a:xfrm>
            <a:off x="1722108" y="4494016"/>
            <a:ext cx="8583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200" dirty="0"/>
              <a:t>demand (price, place, time) =  k * </a:t>
            </a:r>
            <a:r>
              <a:rPr lang="en-GB" sz="3200" dirty="0">
                <a:solidFill>
                  <a:srgbClr val="0056C8"/>
                </a:solidFill>
              </a:rPr>
              <a:t>demand(price)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</a:t>
            </a:r>
            <a:r>
              <a:rPr lang="en-GB" sz="3200" dirty="0">
                <a:solidFill>
                  <a:srgbClr val="0056C8"/>
                </a:solidFill>
              </a:rPr>
              <a:t>demand(place)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demand(time) 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1F1EAE-9E3D-4A3E-9F8F-519517BE526F}"/>
              </a:ext>
            </a:extLst>
          </p:cNvPr>
          <p:cNvSpPr>
            <a:spLocks noChangeAspect="1"/>
          </p:cNvSpPr>
          <p:nvPr/>
        </p:nvSpPr>
        <p:spPr>
          <a:xfrm>
            <a:off x="11044863" y="4326232"/>
            <a:ext cx="756000" cy="75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E9B5D-345E-46EB-87B5-FD2B4D7C1A9F}"/>
              </a:ext>
            </a:extLst>
          </p:cNvPr>
          <p:cNvSpPr txBox="1"/>
          <p:nvPr/>
        </p:nvSpPr>
        <p:spPr>
          <a:xfrm>
            <a:off x="11088914" y="4394607"/>
            <a:ext cx="747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tx2"/>
                </a:solidFill>
              </a:rPr>
              <a:t>1.1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70BFB-B76B-44D0-A407-C3824086D776}"/>
              </a:ext>
            </a:extLst>
          </p:cNvPr>
          <p:cNvSpPr>
            <a:spLocks noChangeAspect="1"/>
          </p:cNvSpPr>
          <p:nvPr/>
        </p:nvSpPr>
        <p:spPr>
          <a:xfrm>
            <a:off x="11015325" y="5199899"/>
            <a:ext cx="756000" cy="75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A2924-89A3-409A-9D71-784BCAC1DF12}"/>
              </a:ext>
            </a:extLst>
          </p:cNvPr>
          <p:cNvSpPr txBox="1"/>
          <p:nvPr/>
        </p:nvSpPr>
        <p:spPr>
          <a:xfrm>
            <a:off x="11059631" y="5270198"/>
            <a:ext cx="7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tx2"/>
                </a:solidFill>
              </a:rPr>
              <a:t>1.2</a:t>
            </a:r>
            <a:endParaRPr lang="en-GB" sz="3200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47DB46-E14A-40E2-91B3-DF74FD4756F7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10072914" y="5442857"/>
            <a:ext cx="942411" cy="135042"/>
          </a:xfrm>
          <a:prstGeom prst="straightConnector1">
            <a:avLst/>
          </a:prstGeom>
          <a:ln w="349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2CAAD8-656D-462C-947C-B4A98B56D2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971314" y="4704232"/>
            <a:ext cx="1073549" cy="117667"/>
          </a:xfrm>
          <a:prstGeom prst="straightConnector1">
            <a:avLst/>
          </a:prstGeom>
          <a:ln w="349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17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39724-2199-49A1-9D0E-32A8F4656C6D}"/>
              </a:ext>
            </a:extLst>
          </p:cNvPr>
          <p:cNvSpPr txBox="1"/>
          <p:nvPr/>
        </p:nvSpPr>
        <p:spPr>
          <a:xfrm>
            <a:off x="823235" y="1836563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Assumption: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FFE4-7649-402A-8BBA-69294DB67D5C}"/>
              </a:ext>
            </a:extLst>
          </p:cNvPr>
          <p:cNvSpPr txBox="1"/>
          <p:nvPr/>
        </p:nvSpPr>
        <p:spPr>
          <a:xfrm>
            <a:off x="2802844" y="312195"/>
            <a:ext cx="658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demand(price, place, time)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4F977-BC9D-4286-94B9-A6BF187BC49D}"/>
              </a:ext>
            </a:extLst>
          </p:cNvPr>
          <p:cNvSpPr txBox="1"/>
          <p:nvPr/>
        </p:nvSpPr>
        <p:spPr>
          <a:xfrm>
            <a:off x="1042082" y="4053602"/>
            <a:ext cx="794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56628-F395-4AA8-91FD-2F2F1B8F8016}"/>
              </a:ext>
            </a:extLst>
          </p:cNvPr>
          <p:cNvSpPr txBox="1"/>
          <p:nvPr/>
        </p:nvSpPr>
        <p:spPr>
          <a:xfrm>
            <a:off x="1722108" y="2576976"/>
            <a:ext cx="8583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Price, place and time have an </a:t>
            </a:r>
            <a:r>
              <a:rPr lang="en-GB" sz="3200" b="1" dirty="0"/>
              <a:t>independent effect </a:t>
            </a:r>
            <a:r>
              <a:rPr lang="en-GB" sz="3200" dirty="0"/>
              <a:t>on the 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9C564-4C6D-4452-BF67-0E4A8AA3CD78}"/>
              </a:ext>
            </a:extLst>
          </p:cNvPr>
          <p:cNvSpPr txBox="1"/>
          <p:nvPr/>
        </p:nvSpPr>
        <p:spPr>
          <a:xfrm>
            <a:off x="1722108" y="4494016"/>
            <a:ext cx="8583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200" dirty="0"/>
              <a:t>demand (price, place, time) =  k * </a:t>
            </a:r>
            <a:r>
              <a:rPr lang="en-GB" sz="3200" dirty="0">
                <a:solidFill>
                  <a:srgbClr val="0056C8"/>
                </a:solidFill>
              </a:rPr>
              <a:t>demand(price)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</a:t>
            </a:r>
            <a:r>
              <a:rPr lang="en-GB" sz="3200" dirty="0">
                <a:solidFill>
                  <a:srgbClr val="0056C8"/>
                </a:solidFill>
              </a:rPr>
              <a:t>demand(place) </a:t>
            </a:r>
          </a:p>
          <a:p>
            <a:pPr>
              <a:spcAft>
                <a:spcPts val="600"/>
              </a:spcAft>
            </a:pPr>
            <a:r>
              <a:rPr lang="en-GB" sz="3200" dirty="0"/>
              <a:t>                                                          * </a:t>
            </a:r>
            <a:r>
              <a:rPr lang="en-GB" sz="3200" dirty="0">
                <a:solidFill>
                  <a:srgbClr val="0056C8"/>
                </a:solidFill>
              </a:rPr>
              <a:t>demand(time) 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0D2F2D-C0AE-451A-BB9F-38BF00CF1C34}"/>
              </a:ext>
            </a:extLst>
          </p:cNvPr>
          <p:cNvSpPr>
            <a:spLocks noChangeAspect="1"/>
          </p:cNvSpPr>
          <p:nvPr/>
        </p:nvSpPr>
        <p:spPr>
          <a:xfrm>
            <a:off x="11044863" y="4326232"/>
            <a:ext cx="756000" cy="75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74642-C523-416B-B9BE-E429F81D172B}"/>
              </a:ext>
            </a:extLst>
          </p:cNvPr>
          <p:cNvSpPr txBox="1"/>
          <p:nvPr/>
        </p:nvSpPr>
        <p:spPr>
          <a:xfrm>
            <a:off x="11088914" y="4394607"/>
            <a:ext cx="747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tx2"/>
                </a:solidFill>
              </a:rPr>
              <a:t>1.1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0F2572-8AC5-4128-9874-58ADAC5AC7C2}"/>
              </a:ext>
            </a:extLst>
          </p:cNvPr>
          <p:cNvSpPr>
            <a:spLocks noChangeAspect="1"/>
          </p:cNvSpPr>
          <p:nvPr/>
        </p:nvSpPr>
        <p:spPr>
          <a:xfrm>
            <a:off x="11015325" y="5199899"/>
            <a:ext cx="756000" cy="75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A9334-14BC-45D9-866B-43ECCA46579B}"/>
              </a:ext>
            </a:extLst>
          </p:cNvPr>
          <p:cNvSpPr txBox="1"/>
          <p:nvPr/>
        </p:nvSpPr>
        <p:spPr>
          <a:xfrm>
            <a:off x="11059631" y="5270198"/>
            <a:ext cx="7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tx2"/>
                </a:solidFill>
              </a:rPr>
              <a:t>1.2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7D598C-54F1-4113-97FB-B0338AD480DA}"/>
              </a:ext>
            </a:extLst>
          </p:cNvPr>
          <p:cNvSpPr>
            <a:spLocks noChangeAspect="1"/>
          </p:cNvSpPr>
          <p:nvPr/>
        </p:nvSpPr>
        <p:spPr>
          <a:xfrm>
            <a:off x="11044863" y="6073566"/>
            <a:ext cx="756000" cy="75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9EDCD-D7B2-4AC8-8819-69CFADA111A9}"/>
              </a:ext>
            </a:extLst>
          </p:cNvPr>
          <p:cNvSpPr txBox="1"/>
          <p:nvPr/>
        </p:nvSpPr>
        <p:spPr>
          <a:xfrm>
            <a:off x="11074400" y="6185483"/>
            <a:ext cx="726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tx2"/>
                </a:solidFill>
              </a:rPr>
              <a:t>1.3</a:t>
            </a:r>
            <a:endParaRPr lang="en-GB" sz="32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55A44C-BA98-4897-A7F9-363CBD582F7C}"/>
              </a:ext>
            </a:extLst>
          </p:cNvPr>
          <p:cNvCxnSpPr>
            <a:cxnSpLocks/>
          </p:cNvCxnSpPr>
          <p:nvPr/>
        </p:nvCxnSpPr>
        <p:spPr>
          <a:xfrm flipH="1" flipV="1">
            <a:off x="9869714" y="5955899"/>
            <a:ext cx="1219201" cy="381106"/>
          </a:xfrm>
          <a:prstGeom prst="straightConnector1">
            <a:avLst/>
          </a:prstGeom>
          <a:ln w="349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58C777-D6D3-48BA-A2E2-7D74F32E198F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9971314" y="5428343"/>
            <a:ext cx="1044011" cy="149556"/>
          </a:xfrm>
          <a:prstGeom prst="straightConnector1">
            <a:avLst/>
          </a:prstGeom>
          <a:ln w="349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F2476D-5CF0-4624-852F-47E940D0A71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971314" y="4704232"/>
            <a:ext cx="1073549" cy="117667"/>
          </a:xfrm>
          <a:prstGeom prst="straightConnector1">
            <a:avLst/>
          </a:prstGeom>
          <a:ln w="349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1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1.1. demand (price)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36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D793BD-2BBF-4F27-B945-EC81CAD9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682" y="2214006"/>
            <a:ext cx="6091246" cy="4199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CE2B7-1DD7-4948-8E3D-B46190F74812}"/>
              </a:ext>
            </a:extLst>
          </p:cNvPr>
          <p:cNvSpPr txBox="1"/>
          <p:nvPr/>
        </p:nvSpPr>
        <p:spPr>
          <a:xfrm>
            <a:off x="4418805" y="183586"/>
            <a:ext cx="514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Expected price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AB0874-6CB7-4EB3-8B8B-CDF4C4F486E6}"/>
              </a:ext>
            </a:extLst>
          </p:cNvPr>
          <p:cNvSpPr/>
          <p:nvPr/>
        </p:nvSpPr>
        <p:spPr>
          <a:xfrm>
            <a:off x="11760200" y="1672153"/>
            <a:ext cx="708028" cy="528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2EF21-159C-4106-9E33-D099FF2C12D9}"/>
              </a:ext>
            </a:extLst>
          </p:cNvPr>
          <p:cNvSpPr txBox="1"/>
          <p:nvPr/>
        </p:nvSpPr>
        <p:spPr>
          <a:xfrm>
            <a:off x="11760200" y="2959100"/>
            <a:ext cx="393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520BE-03F3-4813-93FE-3E7E73EFA6D8}"/>
              </a:ext>
            </a:extLst>
          </p:cNvPr>
          <p:cNvSpPr txBox="1"/>
          <p:nvPr/>
        </p:nvSpPr>
        <p:spPr>
          <a:xfrm>
            <a:off x="11760200" y="4381499"/>
            <a:ext cx="393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E14A0-AAD0-43A0-9D00-0079A7B68B30}"/>
              </a:ext>
            </a:extLst>
          </p:cNvPr>
          <p:cNvSpPr txBox="1"/>
          <p:nvPr/>
        </p:nvSpPr>
        <p:spPr>
          <a:xfrm>
            <a:off x="11760200" y="5692775"/>
            <a:ext cx="393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87940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7E985-899F-4097-9B06-4A3E5665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92" y="2404507"/>
            <a:ext cx="4965369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D7C91-7F63-43B4-829A-81770B7D858C}"/>
              </a:ext>
            </a:extLst>
          </p:cNvPr>
          <p:cNvSpPr txBox="1"/>
          <p:nvPr/>
        </p:nvSpPr>
        <p:spPr>
          <a:xfrm>
            <a:off x="548792" y="6073775"/>
            <a:ext cx="47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Quelle: Vitale </a:t>
            </a:r>
            <a:r>
              <a:rPr lang="en-GB" dirty="0" err="1"/>
              <a:t>Innenst</a:t>
            </a:r>
            <a:r>
              <a:rPr lang="de-DE" dirty="0"/>
              <a:t>ädte 2018 Mannheim</a:t>
            </a:r>
            <a:r>
              <a:rPr lang="de-DE" baseline="30000" dirty="0"/>
              <a:t>2</a:t>
            </a:r>
            <a:endParaRPr lang="en-GB" baseline="30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793BD-2BBF-4F27-B945-EC81CAD9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82" y="2214006"/>
            <a:ext cx="6091246" cy="4199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CE2B7-1DD7-4948-8E3D-B46190F74812}"/>
              </a:ext>
            </a:extLst>
          </p:cNvPr>
          <p:cNvSpPr txBox="1"/>
          <p:nvPr/>
        </p:nvSpPr>
        <p:spPr>
          <a:xfrm>
            <a:off x="4418805" y="183586"/>
            <a:ext cx="514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Expected price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AB0874-6CB7-4EB3-8B8B-CDF4C4F486E6}"/>
              </a:ext>
            </a:extLst>
          </p:cNvPr>
          <p:cNvSpPr/>
          <p:nvPr/>
        </p:nvSpPr>
        <p:spPr>
          <a:xfrm>
            <a:off x="11760200" y="1672153"/>
            <a:ext cx="708028" cy="528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2EF21-159C-4106-9E33-D099FF2C12D9}"/>
              </a:ext>
            </a:extLst>
          </p:cNvPr>
          <p:cNvSpPr txBox="1"/>
          <p:nvPr/>
        </p:nvSpPr>
        <p:spPr>
          <a:xfrm>
            <a:off x="11760200" y="2959100"/>
            <a:ext cx="393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520BE-03F3-4813-93FE-3E7E73EFA6D8}"/>
              </a:ext>
            </a:extLst>
          </p:cNvPr>
          <p:cNvSpPr txBox="1"/>
          <p:nvPr/>
        </p:nvSpPr>
        <p:spPr>
          <a:xfrm>
            <a:off x="11760200" y="4381499"/>
            <a:ext cx="393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E14A0-AAD0-43A0-9D00-0079A7B68B30}"/>
              </a:ext>
            </a:extLst>
          </p:cNvPr>
          <p:cNvSpPr txBox="1"/>
          <p:nvPr/>
        </p:nvSpPr>
        <p:spPr>
          <a:xfrm>
            <a:off x="11760200" y="5692775"/>
            <a:ext cx="393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4841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6732F-231E-415B-8413-EB95EE07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27" y="1411079"/>
            <a:ext cx="3950379" cy="2597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5E62C-DF85-4834-9F4D-CF2FACD0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64" y="1437615"/>
            <a:ext cx="4035352" cy="2591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EEC12-05AA-443A-B57B-4E5B0ADBF4E0}"/>
              </a:ext>
            </a:extLst>
          </p:cNvPr>
          <p:cNvSpPr txBox="1"/>
          <p:nvPr/>
        </p:nvSpPr>
        <p:spPr>
          <a:xfrm>
            <a:off x="2565173" y="997203"/>
            <a:ext cx="4406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/>
              <a:t>Number_of_parked_cars</a:t>
            </a:r>
            <a:r>
              <a:rPr lang="en-GB" sz="2200" dirty="0"/>
              <a:t> (price)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9BA39-8468-44F2-8935-9E547EA7D552}"/>
              </a:ext>
            </a:extLst>
          </p:cNvPr>
          <p:cNvSpPr txBox="1"/>
          <p:nvPr/>
        </p:nvSpPr>
        <p:spPr>
          <a:xfrm>
            <a:off x="8067109" y="1036464"/>
            <a:ext cx="349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/>
              <a:t>Percent_occupied</a:t>
            </a:r>
            <a:r>
              <a:rPr lang="en-GB" sz="2200" dirty="0"/>
              <a:t> (price)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B2F90-B298-42EC-8D45-0D386098A50A}"/>
              </a:ext>
            </a:extLst>
          </p:cNvPr>
          <p:cNvSpPr txBox="1"/>
          <p:nvPr/>
        </p:nvSpPr>
        <p:spPr>
          <a:xfrm>
            <a:off x="4344082" y="39634"/>
            <a:ext cx="514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Polynomial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46DC-339B-4F19-8357-B5326791AAA3}"/>
              </a:ext>
            </a:extLst>
          </p:cNvPr>
          <p:cNvSpPr txBox="1"/>
          <p:nvPr/>
        </p:nvSpPr>
        <p:spPr>
          <a:xfrm>
            <a:off x="178482" y="5137235"/>
            <a:ext cx="203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Monday, 13:00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C96F3-8909-466A-A1E6-60B96E1CDFD2}"/>
              </a:ext>
            </a:extLst>
          </p:cNvPr>
          <p:cNvSpPr txBox="1"/>
          <p:nvPr/>
        </p:nvSpPr>
        <p:spPr>
          <a:xfrm>
            <a:off x="614809" y="2264684"/>
            <a:ext cx="203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all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2C62F9-3FA3-421D-889C-0B0624C8C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127" y="4272326"/>
            <a:ext cx="3950379" cy="2720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751F8-4B7E-4D40-A777-4853CBA4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437" y="4272326"/>
            <a:ext cx="3950379" cy="25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36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1.2 demand (place)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4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49E6B7-8917-43DB-A0AC-9A126835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98" y="353070"/>
            <a:ext cx="4322476" cy="4141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D71C3-F581-4890-B873-D4A2EDE7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069"/>
            <a:ext cx="4747024" cy="4253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2138D0-8E6D-4FEF-A14B-53469C04DD86}"/>
              </a:ext>
            </a:extLst>
          </p:cNvPr>
          <p:cNvSpPr txBox="1"/>
          <p:nvPr/>
        </p:nvSpPr>
        <p:spPr>
          <a:xfrm>
            <a:off x="7667854" y="0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Monday, 13:00</a:t>
            </a:r>
          </a:p>
        </p:txBody>
      </p:sp>
    </p:spTree>
    <p:extLst>
      <p:ext uri="{BB962C8B-B14F-4D97-AF65-F5344CB8AC3E}">
        <p14:creationId xmlns:p14="http://schemas.microsoft.com/office/powerpoint/2010/main" val="1098856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49E6B7-8917-43DB-A0AC-9A126835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98" y="353070"/>
            <a:ext cx="4322476" cy="4141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D71C3-F581-4890-B873-D4A2EDE7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069"/>
            <a:ext cx="4747024" cy="42530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64DF-9A1B-4896-B951-49753A996A56}"/>
              </a:ext>
            </a:extLst>
          </p:cNvPr>
          <p:cNvCxnSpPr>
            <a:cxnSpLocks/>
          </p:cNvCxnSpPr>
          <p:nvPr/>
        </p:nvCxnSpPr>
        <p:spPr>
          <a:xfrm flipV="1">
            <a:off x="10014857" y="1567542"/>
            <a:ext cx="0" cy="3297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2138D0-8E6D-4FEF-A14B-53469C04DD86}"/>
              </a:ext>
            </a:extLst>
          </p:cNvPr>
          <p:cNvSpPr txBox="1"/>
          <p:nvPr/>
        </p:nvSpPr>
        <p:spPr>
          <a:xfrm>
            <a:off x="7667854" y="0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Monday, 13:00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34AA0-0375-43F7-90F9-A7B9680C5FFB}"/>
              </a:ext>
            </a:extLst>
          </p:cNvPr>
          <p:cNvSpPr txBox="1"/>
          <p:nvPr/>
        </p:nvSpPr>
        <p:spPr>
          <a:xfrm>
            <a:off x="8157029" y="4879070"/>
            <a:ext cx="381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 err="1"/>
              <a:t>Klinikum</a:t>
            </a:r>
            <a:r>
              <a:rPr lang="en-GB" sz="2300" dirty="0"/>
              <a:t>, </a:t>
            </a:r>
            <a:r>
              <a:rPr lang="en-GB" sz="2300" dirty="0" err="1"/>
              <a:t>Tiefgarage</a:t>
            </a:r>
            <a:r>
              <a:rPr lang="en-GB" sz="2300" dirty="0"/>
              <a:t> (351)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4AE188-AD48-4866-93EF-CBD19D3DB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1" y="5470061"/>
            <a:ext cx="8244114" cy="164882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C0FBE-0C6F-4FFC-8252-780C9ADFBEE0}"/>
              </a:ext>
            </a:extLst>
          </p:cNvPr>
          <p:cNvCxnSpPr>
            <a:cxnSpLocks/>
          </p:cNvCxnSpPr>
          <p:nvPr/>
        </p:nvCxnSpPr>
        <p:spPr>
          <a:xfrm flipH="1">
            <a:off x="8461828" y="5287524"/>
            <a:ext cx="0" cy="468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24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49E6B7-8917-43DB-A0AC-9A126835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98" y="353070"/>
            <a:ext cx="4322476" cy="4141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D71C3-F581-4890-B873-D4A2EDE7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069"/>
            <a:ext cx="4747024" cy="42530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64DF-9A1B-4896-B951-49753A996A56}"/>
              </a:ext>
            </a:extLst>
          </p:cNvPr>
          <p:cNvCxnSpPr>
            <a:cxnSpLocks/>
          </p:cNvCxnSpPr>
          <p:nvPr/>
        </p:nvCxnSpPr>
        <p:spPr>
          <a:xfrm flipV="1">
            <a:off x="10014857" y="1567542"/>
            <a:ext cx="0" cy="3297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2138D0-8E6D-4FEF-A14B-53469C04DD86}"/>
              </a:ext>
            </a:extLst>
          </p:cNvPr>
          <p:cNvSpPr txBox="1"/>
          <p:nvPr/>
        </p:nvSpPr>
        <p:spPr>
          <a:xfrm>
            <a:off x="7667854" y="0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Monday, 13:00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34AA0-0375-43F7-90F9-A7B9680C5FFB}"/>
              </a:ext>
            </a:extLst>
          </p:cNvPr>
          <p:cNvSpPr txBox="1"/>
          <p:nvPr/>
        </p:nvSpPr>
        <p:spPr>
          <a:xfrm>
            <a:off x="8157029" y="4879070"/>
            <a:ext cx="381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 err="1"/>
              <a:t>Klinikum</a:t>
            </a:r>
            <a:r>
              <a:rPr lang="en-GB" sz="2300" dirty="0"/>
              <a:t>, </a:t>
            </a:r>
            <a:r>
              <a:rPr lang="en-GB" sz="2300" dirty="0" err="1"/>
              <a:t>Tiefgarage</a:t>
            </a:r>
            <a:r>
              <a:rPr lang="en-GB" sz="2300" dirty="0"/>
              <a:t> (351)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354A2-CD18-439E-840E-EBEFFE523AAD}"/>
              </a:ext>
            </a:extLst>
          </p:cNvPr>
          <p:cNvSpPr txBox="1"/>
          <p:nvPr/>
        </p:nvSpPr>
        <p:spPr>
          <a:xfrm>
            <a:off x="595085" y="4850042"/>
            <a:ext cx="47718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N1/N2 </a:t>
            </a:r>
            <a:r>
              <a:rPr lang="en-GB" sz="2300" dirty="0" err="1"/>
              <a:t>Stadthaus</a:t>
            </a:r>
            <a:r>
              <a:rPr lang="en-GB" sz="2300" dirty="0"/>
              <a:t> </a:t>
            </a:r>
            <a:r>
              <a:rPr lang="en-GB" sz="2300" dirty="0" err="1"/>
              <a:t>Parkhaus</a:t>
            </a:r>
            <a:r>
              <a:rPr lang="en-GB" sz="2300" dirty="0"/>
              <a:t> (271)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F1C402-FEE1-4666-9EB7-CA4538C95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6395" y="5407219"/>
            <a:ext cx="8582249" cy="171645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ED91E8-869E-43DA-BF23-FB183641309B}"/>
              </a:ext>
            </a:extLst>
          </p:cNvPr>
          <p:cNvCxnSpPr>
            <a:cxnSpLocks/>
          </p:cNvCxnSpPr>
          <p:nvPr/>
        </p:nvCxnSpPr>
        <p:spPr>
          <a:xfrm flipH="1">
            <a:off x="1056593" y="5239994"/>
            <a:ext cx="0" cy="468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650855-8627-4B8E-B573-A679B5608EF1}"/>
              </a:ext>
            </a:extLst>
          </p:cNvPr>
          <p:cNvCxnSpPr>
            <a:cxnSpLocks/>
          </p:cNvCxnSpPr>
          <p:nvPr/>
        </p:nvCxnSpPr>
        <p:spPr>
          <a:xfrm flipV="1">
            <a:off x="3817257" y="2192791"/>
            <a:ext cx="3418115" cy="2686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94AE188-AD48-4866-93EF-CBD19D3DB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1" y="5470061"/>
            <a:ext cx="8244114" cy="164882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C0FBE-0C6F-4FFC-8252-780C9ADFBEE0}"/>
              </a:ext>
            </a:extLst>
          </p:cNvPr>
          <p:cNvCxnSpPr>
            <a:cxnSpLocks/>
          </p:cNvCxnSpPr>
          <p:nvPr/>
        </p:nvCxnSpPr>
        <p:spPr>
          <a:xfrm flipH="1">
            <a:off x="8461828" y="5287524"/>
            <a:ext cx="0" cy="468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1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Data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3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8E6AF-4FF1-44A2-A80C-0E1A7562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08" y="2362740"/>
            <a:ext cx="3292487" cy="3047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54E3F-B3DB-4467-BEC4-516C171F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07" y="2402008"/>
            <a:ext cx="3235497" cy="2969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8F9A-0FBF-4712-B885-14578350C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550" y="2402008"/>
            <a:ext cx="3179440" cy="2969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89565-0A45-4B00-827A-EFDC0D6B889A}"/>
              </a:ext>
            </a:extLst>
          </p:cNvPr>
          <p:cNvSpPr txBox="1"/>
          <p:nvPr/>
        </p:nvSpPr>
        <p:spPr>
          <a:xfrm>
            <a:off x="1864924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B5044-876A-4FA1-9335-5816DE8D1794}"/>
              </a:ext>
            </a:extLst>
          </p:cNvPr>
          <p:cNvSpPr txBox="1"/>
          <p:nvPr/>
        </p:nvSpPr>
        <p:spPr>
          <a:xfrm>
            <a:off x="5722909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2F106-2186-42BB-AE46-4652991D8D8F}"/>
              </a:ext>
            </a:extLst>
          </p:cNvPr>
          <p:cNvSpPr txBox="1"/>
          <p:nvPr/>
        </p:nvSpPr>
        <p:spPr>
          <a:xfrm>
            <a:off x="9431189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72726-61DD-4CFC-9E06-51EDBC037477}"/>
              </a:ext>
            </a:extLst>
          </p:cNvPr>
          <p:cNvSpPr txBox="1"/>
          <p:nvPr/>
        </p:nvSpPr>
        <p:spPr>
          <a:xfrm>
            <a:off x="3261092" y="246123"/>
            <a:ext cx="49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</a:rPr>
              <a:t>Gaussian Mixture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288DA-2487-45F7-8010-53D27FBF9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08" y="2362740"/>
            <a:ext cx="3323611" cy="3047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A4265F-537A-481B-9BD7-51B7C1F20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107" y="2362740"/>
            <a:ext cx="3323611" cy="3047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717350-C29E-4333-83AF-42C011DCF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550" y="2402008"/>
            <a:ext cx="3251746" cy="29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D7B73F-1B01-43D1-A78B-40033B6C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537" y="2409677"/>
            <a:ext cx="3148121" cy="30163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5665B6-7E1C-4ACA-976E-152534890C42}"/>
              </a:ext>
            </a:extLst>
          </p:cNvPr>
          <p:cNvSpPr/>
          <p:nvPr/>
        </p:nvSpPr>
        <p:spPr>
          <a:xfrm>
            <a:off x="8203975" y="2403883"/>
            <a:ext cx="3242667" cy="2969285"/>
          </a:xfrm>
          <a:prstGeom prst="rect">
            <a:avLst/>
          </a:prstGeom>
          <a:blipFill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A3196-5F03-4112-9C8D-410C496C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06" y="2362739"/>
            <a:ext cx="3181017" cy="3047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8B3C0-8BCC-496F-B40D-A7A9B156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42" y="2362740"/>
            <a:ext cx="3181017" cy="30478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C9E3EE-7607-4F81-8129-B1007340D92F}"/>
              </a:ext>
            </a:extLst>
          </p:cNvPr>
          <p:cNvSpPr/>
          <p:nvPr/>
        </p:nvSpPr>
        <p:spPr>
          <a:xfrm>
            <a:off x="764608" y="2362740"/>
            <a:ext cx="3307553" cy="3047822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E21A6-64CA-48F7-8E6F-607975A8C661}"/>
              </a:ext>
            </a:extLst>
          </p:cNvPr>
          <p:cNvSpPr/>
          <p:nvPr/>
        </p:nvSpPr>
        <p:spPr>
          <a:xfrm>
            <a:off x="4565927" y="2402008"/>
            <a:ext cx="3220909" cy="2969285"/>
          </a:xfrm>
          <a:prstGeom prst="rect">
            <a:avLst/>
          </a:prstGeom>
          <a:blipFill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89565-0A45-4B00-827A-EFDC0D6B889A}"/>
              </a:ext>
            </a:extLst>
          </p:cNvPr>
          <p:cNvSpPr txBox="1"/>
          <p:nvPr/>
        </p:nvSpPr>
        <p:spPr>
          <a:xfrm>
            <a:off x="1999678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B5044-876A-4FA1-9335-5816DE8D1794}"/>
              </a:ext>
            </a:extLst>
          </p:cNvPr>
          <p:cNvSpPr txBox="1"/>
          <p:nvPr/>
        </p:nvSpPr>
        <p:spPr>
          <a:xfrm>
            <a:off x="5722909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2F106-2186-42BB-AE46-4652991D8D8F}"/>
              </a:ext>
            </a:extLst>
          </p:cNvPr>
          <p:cNvSpPr txBox="1"/>
          <p:nvPr/>
        </p:nvSpPr>
        <p:spPr>
          <a:xfrm>
            <a:off x="9431189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72726-61DD-4CFC-9E06-51EDBC037477}"/>
              </a:ext>
            </a:extLst>
          </p:cNvPr>
          <p:cNvSpPr txBox="1"/>
          <p:nvPr/>
        </p:nvSpPr>
        <p:spPr>
          <a:xfrm>
            <a:off x="3261092" y="246123"/>
            <a:ext cx="49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</a:rPr>
              <a:t>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47398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D7B73F-1B01-43D1-A78B-40033B6C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537" y="2409677"/>
            <a:ext cx="3148121" cy="30163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5665B6-7E1C-4ACA-976E-152534890C42}"/>
              </a:ext>
            </a:extLst>
          </p:cNvPr>
          <p:cNvSpPr/>
          <p:nvPr/>
        </p:nvSpPr>
        <p:spPr>
          <a:xfrm>
            <a:off x="8203975" y="2403883"/>
            <a:ext cx="3242667" cy="2969285"/>
          </a:xfrm>
          <a:prstGeom prst="rect">
            <a:avLst/>
          </a:prstGeom>
          <a:blipFill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A3196-5F03-4112-9C8D-410C496C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06" y="2362739"/>
            <a:ext cx="3181017" cy="3047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8B3C0-8BCC-496F-B40D-A7A9B156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42" y="2362740"/>
            <a:ext cx="3181017" cy="30478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C9E3EE-7607-4F81-8129-B1007340D92F}"/>
              </a:ext>
            </a:extLst>
          </p:cNvPr>
          <p:cNvSpPr/>
          <p:nvPr/>
        </p:nvSpPr>
        <p:spPr>
          <a:xfrm>
            <a:off x="764608" y="2362740"/>
            <a:ext cx="3307553" cy="3047822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E21A6-64CA-48F7-8E6F-607975A8C661}"/>
              </a:ext>
            </a:extLst>
          </p:cNvPr>
          <p:cNvSpPr/>
          <p:nvPr/>
        </p:nvSpPr>
        <p:spPr>
          <a:xfrm>
            <a:off x="4565927" y="2402008"/>
            <a:ext cx="3220909" cy="2969285"/>
          </a:xfrm>
          <a:prstGeom prst="rect">
            <a:avLst/>
          </a:prstGeom>
          <a:blipFill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89565-0A45-4B00-827A-EFDC0D6B889A}"/>
              </a:ext>
            </a:extLst>
          </p:cNvPr>
          <p:cNvSpPr txBox="1"/>
          <p:nvPr/>
        </p:nvSpPr>
        <p:spPr>
          <a:xfrm>
            <a:off x="1999678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B5044-876A-4FA1-9335-5816DE8D1794}"/>
              </a:ext>
            </a:extLst>
          </p:cNvPr>
          <p:cNvSpPr txBox="1"/>
          <p:nvPr/>
        </p:nvSpPr>
        <p:spPr>
          <a:xfrm>
            <a:off x="5722909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2F106-2186-42BB-AE46-4652991D8D8F}"/>
              </a:ext>
            </a:extLst>
          </p:cNvPr>
          <p:cNvSpPr txBox="1"/>
          <p:nvPr/>
        </p:nvSpPr>
        <p:spPr>
          <a:xfrm>
            <a:off x="9431189" y="5522525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72726-61DD-4CFC-9E06-51EDBC037477}"/>
              </a:ext>
            </a:extLst>
          </p:cNvPr>
          <p:cNvSpPr txBox="1"/>
          <p:nvPr/>
        </p:nvSpPr>
        <p:spPr>
          <a:xfrm>
            <a:off x="3261092" y="246123"/>
            <a:ext cx="49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</a:rPr>
              <a:t>Gaussian Mixture Model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95A20E4-3C44-45A8-9788-055F5D750DC4}"/>
              </a:ext>
            </a:extLst>
          </p:cNvPr>
          <p:cNvSpPr/>
          <p:nvPr/>
        </p:nvSpPr>
        <p:spPr>
          <a:xfrm>
            <a:off x="1379990" y="1869051"/>
            <a:ext cx="289420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C0CB0-39A4-429A-ABBB-EB37BDBE4E4C}"/>
              </a:ext>
            </a:extLst>
          </p:cNvPr>
          <p:cNvSpPr txBox="1"/>
          <p:nvPr/>
        </p:nvSpPr>
        <p:spPr>
          <a:xfrm>
            <a:off x="670230" y="1447438"/>
            <a:ext cx="1998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demand (place)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71411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1CFCF2-50D2-41C0-8F40-F0B43E08B8F7}"/>
              </a:ext>
            </a:extLst>
          </p:cNvPr>
          <p:cNvSpPr txBox="1"/>
          <p:nvPr/>
        </p:nvSpPr>
        <p:spPr>
          <a:xfrm>
            <a:off x="714374" y="152400"/>
            <a:ext cx="10344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Vitale </a:t>
            </a:r>
            <a:r>
              <a:rPr lang="en-GB" sz="4000" dirty="0" err="1">
                <a:latin typeface="+mj-lt"/>
              </a:rPr>
              <a:t>Innenst</a:t>
            </a:r>
            <a:r>
              <a:rPr lang="de-DE" sz="4000" dirty="0">
                <a:latin typeface="+mj-lt"/>
              </a:rPr>
              <a:t>ä</a:t>
            </a:r>
            <a:r>
              <a:rPr lang="en-GB" sz="4000" dirty="0" err="1">
                <a:latin typeface="+mj-lt"/>
              </a:rPr>
              <a:t>dte</a:t>
            </a:r>
            <a:r>
              <a:rPr lang="en-GB" sz="4000" dirty="0">
                <a:latin typeface="+mj-lt"/>
              </a:rPr>
              <a:t> 2018 – Mannheim</a:t>
            </a:r>
            <a:r>
              <a:rPr lang="en-GB" sz="4000" baseline="30000" dirty="0">
                <a:latin typeface="+mj-lt"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BA317-4795-42A8-9012-4CE3D7DB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6" y="961885"/>
            <a:ext cx="9270160" cy="5355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35787-EB82-4946-B54D-E4570F23E9B4}"/>
              </a:ext>
            </a:extLst>
          </p:cNvPr>
          <p:cNvSpPr txBox="1"/>
          <p:nvPr/>
        </p:nvSpPr>
        <p:spPr>
          <a:xfrm>
            <a:off x="3515291" y="6448756"/>
            <a:ext cx="390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size</a:t>
            </a:r>
            <a:r>
              <a:rPr lang="en-GB" dirty="0"/>
              <a:t>:</a:t>
            </a:r>
            <a:r>
              <a:rPr lang="de-DE" dirty="0"/>
              <a:t> 1013 participants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7734E-C434-4424-A5AD-D212866A60FF}"/>
              </a:ext>
            </a:extLst>
          </p:cNvPr>
          <p:cNvSpPr/>
          <p:nvPr/>
        </p:nvSpPr>
        <p:spPr>
          <a:xfrm>
            <a:off x="9187725" y="860286"/>
            <a:ext cx="2505075" cy="79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91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1.3 demand (time)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67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FFF6F-9253-4FF7-B777-202F8A0C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008868"/>
            <a:ext cx="10091738" cy="1557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8CB41C-562F-4337-B009-46080CDC82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5" y="1929767"/>
            <a:ext cx="12017829" cy="1634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629D6-2656-4E05-AC9B-B1B2F3C7C5ED}"/>
              </a:ext>
            </a:extLst>
          </p:cNvPr>
          <p:cNvSpPr txBox="1"/>
          <p:nvPr/>
        </p:nvSpPr>
        <p:spPr>
          <a:xfrm>
            <a:off x="682399" y="3633311"/>
            <a:ext cx="72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BC8C0-AA0F-4EDE-9A4B-BDDA90E02049}"/>
              </a:ext>
            </a:extLst>
          </p:cNvPr>
          <p:cNvSpPr txBox="1"/>
          <p:nvPr/>
        </p:nvSpPr>
        <p:spPr>
          <a:xfrm>
            <a:off x="2121809" y="3633311"/>
            <a:ext cx="7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So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B6E4D-125D-4C8E-A634-A4828C7AF27E}"/>
              </a:ext>
            </a:extLst>
          </p:cNvPr>
          <p:cNvSpPr txBox="1"/>
          <p:nvPr/>
        </p:nvSpPr>
        <p:spPr>
          <a:xfrm>
            <a:off x="3401562" y="3633311"/>
            <a:ext cx="7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0A3C7-5D44-4B53-8EE9-471870BF5C93}"/>
              </a:ext>
            </a:extLst>
          </p:cNvPr>
          <p:cNvSpPr txBox="1"/>
          <p:nvPr/>
        </p:nvSpPr>
        <p:spPr>
          <a:xfrm>
            <a:off x="4955718" y="3633311"/>
            <a:ext cx="7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Tue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EF609-6474-488D-8C84-AF38BE66B3C9}"/>
              </a:ext>
            </a:extLst>
          </p:cNvPr>
          <p:cNvSpPr txBox="1"/>
          <p:nvPr/>
        </p:nvSpPr>
        <p:spPr>
          <a:xfrm>
            <a:off x="6523260" y="3633311"/>
            <a:ext cx="72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We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6876E-74D0-4A57-8800-35D056F26E88}"/>
              </a:ext>
            </a:extLst>
          </p:cNvPr>
          <p:cNvSpPr txBox="1"/>
          <p:nvPr/>
        </p:nvSpPr>
        <p:spPr>
          <a:xfrm>
            <a:off x="7981949" y="3626056"/>
            <a:ext cx="7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Thu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E2135-626A-4A78-A85A-79D8A07091AC}"/>
              </a:ext>
            </a:extLst>
          </p:cNvPr>
          <p:cNvSpPr txBox="1"/>
          <p:nvPr/>
        </p:nvSpPr>
        <p:spPr>
          <a:xfrm>
            <a:off x="9556738" y="3633312"/>
            <a:ext cx="72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Fr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201C3-9BA1-47A4-96B4-4759BC6AB886}"/>
              </a:ext>
            </a:extLst>
          </p:cNvPr>
          <p:cNvSpPr txBox="1"/>
          <p:nvPr/>
        </p:nvSpPr>
        <p:spPr>
          <a:xfrm>
            <a:off x="11029939" y="3626052"/>
            <a:ext cx="72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503153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FFF6F-9253-4FF7-B777-202F8A0C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008868"/>
            <a:ext cx="10091738" cy="1557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8CB41C-562F-4337-B009-46080CDC82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5" y="1929767"/>
            <a:ext cx="12017829" cy="16345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EA2722-F663-4824-845A-9D310138186F}"/>
              </a:ext>
            </a:extLst>
          </p:cNvPr>
          <p:cNvCxnSpPr>
            <a:cxnSpLocks/>
          </p:cNvCxnSpPr>
          <p:nvPr/>
        </p:nvCxnSpPr>
        <p:spPr>
          <a:xfrm flipV="1">
            <a:off x="4953594" y="3382296"/>
            <a:ext cx="0" cy="9107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A0F28F-04E8-4F2D-945B-04840FC259A7}"/>
              </a:ext>
            </a:extLst>
          </p:cNvPr>
          <p:cNvSpPr txBox="1"/>
          <p:nvPr/>
        </p:nvSpPr>
        <p:spPr>
          <a:xfrm>
            <a:off x="4554302" y="4278294"/>
            <a:ext cx="112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7:30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D964F-7B29-4BFD-A4B9-48074F2D6CE2}"/>
              </a:ext>
            </a:extLst>
          </p:cNvPr>
          <p:cNvSpPr txBox="1"/>
          <p:nvPr/>
        </p:nvSpPr>
        <p:spPr>
          <a:xfrm>
            <a:off x="4853396" y="858181"/>
            <a:ext cx="112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11:30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621A50-74A2-4CDC-8DDB-D6439D9C0FD8}"/>
              </a:ext>
            </a:extLst>
          </p:cNvPr>
          <p:cNvCxnSpPr>
            <a:cxnSpLocks/>
          </p:cNvCxnSpPr>
          <p:nvPr/>
        </p:nvCxnSpPr>
        <p:spPr>
          <a:xfrm>
            <a:off x="5243317" y="1381401"/>
            <a:ext cx="0" cy="56650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5D368E-8A39-48F9-805E-EE46A13E79DC}"/>
              </a:ext>
            </a:extLst>
          </p:cNvPr>
          <p:cNvCxnSpPr>
            <a:cxnSpLocks/>
          </p:cNvCxnSpPr>
          <p:nvPr/>
        </p:nvCxnSpPr>
        <p:spPr>
          <a:xfrm flipV="1">
            <a:off x="5644158" y="3198333"/>
            <a:ext cx="0" cy="8012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473887-243B-4F5F-8003-C3163BA7D287}"/>
              </a:ext>
            </a:extLst>
          </p:cNvPr>
          <p:cNvSpPr txBox="1"/>
          <p:nvPr/>
        </p:nvSpPr>
        <p:spPr>
          <a:xfrm>
            <a:off x="5327314" y="3964610"/>
            <a:ext cx="204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16:00-18:00</a:t>
            </a:r>
          </a:p>
        </p:txBody>
      </p:sp>
    </p:spTree>
    <p:extLst>
      <p:ext uri="{BB962C8B-B14F-4D97-AF65-F5344CB8AC3E}">
        <p14:creationId xmlns:p14="http://schemas.microsoft.com/office/powerpoint/2010/main" val="601609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C3F92-F7A6-4C72-A405-9EDD9DCD076B}"/>
              </a:ext>
            </a:extLst>
          </p:cNvPr>
          <p:cNvSpPr txBox="1"/>
          <p:nvPr/>
        </p:nvSpPr>
        <p:spPr>
          <a:xfrm>
            <a:off x="1670651" y="106048"/>
            <a:ext cx="828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Seasonal Decomposition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859DC-18EE-4350-A7F5-E9BBDF31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22" y="1799770"/>
            <a:ext cx="8822772" cy="46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2B7165-E9EA-4FBF-BC2C-04D99A5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3" y="1461335"/>
            <a:ext cx="8595772" cy="1393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2B4F-9B50-421A-8D0F-8AA75DEC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61" y="1067409"/>
            <a:ext cx="2907847" cy="1787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459F28-A9D3-47DB-93EC-32E4169D5F5F}"/>
              </a:ext>
            </a:extLst>
          </p:cNvPr>
          <p:cNvSpPr/>
          <p:nvPr/>
        </p:nvSpPr>
        <p:spPr>
          <a:xfrm>
            <a:off x="8235496" y="1816160"/>
            <a:ext cx="398195" cy="9000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E1C6FB-057F-4783-80AB-5673B090EC39}"/>
              </a:ext>
            </a:extLst>
          </p:cNvPr>
          <p:cNvCxnSpPr>
            <a:cxnSpLocks/>
          </p:cNvCxnSpPr>
          <p:nvPr/>
        </p:nvCxnSpPr>
        <p:spPr>
          <a:xfrm flipV="1">
            <a:off x="8230734" y="1050350"/>
            <a:ext cx="1036008" cy="75866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E441F-0C6C-4A19-A9D0-1A25B3608A2A}"/>
              </a:ext>
            </a:extLst>
          </p:cNvPr>
          <p:cNvCxnSpPr>
            <a:cxnSpLocks/>
          </p:cNvCxnSpPr>
          <p:nvPr/>
        </p:nvCxnSpPr>
        <p:spPr>
          <a:xfrm>
            <a:off x="8235496" y="2725684"/>
            <a:ext cx="1036008" cy="9393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2A2E34A-F445-4EB3-8691-2436649FF796}"/>
              </a:ext>
            </a:extLst>
          </p:cNvPr>
          <p:cNvSpPr/>
          <p:nvPr/>
        </p:nvSpPr>
        <p:spPr>
          <a:xfrm>
            <a:off x="9271504" y="1067409"/>
            <a:ext cx="2808000" cy="173517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531F44-4ED6-41EC-B2B6-27A9E67919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5133" y="5464320"/>
            <a:ext cx="8712000" cy="12233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2C854DF-DE69-41EC-89C8-716496FEB47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4" y="3681207"/>
            <a:ext cx="8808881" cy="13934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27F95F-3675-47A8-82C5-5499D613184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77296" y="3746191"/>
            <a:ext cx="2340000" cy="169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95161EB-A48C-4A7D-926D-B20F7BAB9EE1}"/>
              </a:ext>
            </a:extLst>
          </p:cNvPr>
          <p:cNvSpPr/>
          <p:nvPr/>
        </p:nvSpPr>
        <p:spPr>
          <a:xfrm>
            <a:off x="9225296" y="3725571"/>
            <a:ext cx="2808000" cy="173517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6B1822-2E62-45A9-8FAB-4895C25780BE}"/>
              </a:ext>
            </a:extLst>
          </p:cNvPr>
          <p:cNvSpPr/>
          <p:nvPr/>
        </p:nvSpPr>
        <p:spPr>
          <a:xfrm>
            <a:off x="8286750" y="4026351"/>
            <a:ext cx="392400" cy="925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BB6B10-DA8E-4A33-B75B-40F61133224E}"/>
              </a:ext>
            </a:extLst>
          </p:cNvPr>
          <p:cNvCxnSpPr>
            <a:cxnSpLocks/>
          </p:cNvCxnSpPr>
          <p:nvPr/>
        </p:nvCxnSpPr>
        <p:spPr>
          <a:xfrm>
            <a:off x="8279151" y="4961586"/>
            <a:ext cx="938053" cy="5148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98F0ED-907D-46E4-8FA0-3CA0EB8D9B1B}"/>
              </a:ext>
            </a:extLst>
          </p:cNvPr>
          <p:cNvCxnSpPr>
            <a:cxnSpLocks/>
          </p:cNvCxnSpPr>
          <p:nvPr/>
        </p:nvCxnSpPr>
        <p:spPr>
          <a:xfrm flipV="1">
            <a:off x="8279236" y="3711284"/>
            <a:ext cx="940349" cy="306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34048A-9EF7-4703-B3EE-ACA566C738D4}"/>
              </a:ext>
            </a:extLst>
          </p:cNvPr>
          <p:cNvSpPr txBox="1"/>
          <p:nvPr/>
        </p:nvSpPr>
        <p:spPr>
          <a:xfrm>
            <a:off x="4330942" y="4733507"/>
            <a:ext cx="1277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dirty="0"/>
              <a:t>+</a:t>
            </a:r>
            <a:endParaRPr lang="en-GB" sz="5000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CA281ED-6F36-4279-898C-47739DE975CF}"/>
              </a:ext>
            </a:extLst>
          </p:cNvPr>
          <p:cNvSpPr/>
          <p:nvPr/>
        </p:nvSpPr>
        <p:spPr>
          <a:xfrm>
            <a:off x="4376489" y="2989683"/>
            <a:ext cx="427525" cy="638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1C19BB-48E6-471F-80DB-E321C4BFAC89}"/>
              </a:ext>
            </a:extLst>
          </p:cNvPr>
          <p:cNvSpPr txBox="1"/>
          <p:nvPr/>
        </p:nvSpPr>
        <p:spPr>
          <a:xfrm>
            <a:off x="1670651" y="106048"/>
            <a:ext cx="828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Generalized Additive Model</a:t>
            </a:r>
          </a:p>
        </p:txBody>
      </p:sp>
    </p:spTree>
    <p:extLst>
      <p:ext uri="{BB962C8B-B14F-4D97-AF65-F5344CB8AC3E}">
        <p14:creationId xmlns:p14="http://schemas.microsoft.com/office/powerpoint/2010/main" val="3188243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Assumption</a:t>
            </a:r>
            <a:r>
              <a:rPr lang="en-GB" sz="6600" dirty="0">
                <a:solidFill>
                  <a:schemeClr val="tx1"/>
                </a:solidFill>
              </a:rPr>
              <a:t>: </a:t>
            </a:r>
            <a:br>
              <a:rPr lang="en-GB" sz="6600" dirty="0">
                <a:solidFill>
                  <a:schemeClr val="tx1"/>
                </a:solidFill>
              </a:rPr>
            </a:br>
            <a:r>
              <a:rPr lang="en-GB" sz="4800" dirty="0">
                <a:solidFill>
                  <a:schemeClr val="tx1"/>
                </a:solidFill>
              </a:rPr>
              <a:t>independent effects on demand</a:t>
            </a:r>
          </a:p>
        </p:txBody>
      </p:sp>
    </p:spTree>
    <p:extLst>
      <p:ext uri="{BB962C8B-B14F-4D97-AF65-F5344CB8AC3E}">
        <p14:creationId xmlns:p14="http://schemas.microsoft.com/office/powerpoint/2010/main" val="133470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C99E9E0-24BC-44EA-9C28-BE2F4497615A}"/>
              </a:ext>
            </a:extLst>
          </p:cNvPr>
          <p:cNvSpPr txBox="1"/>
          <p:nvPr/>
        </p:nvSpPr>
        <p:spPr>
          <a:xfrm>
            <a:off x="2095500" y="170354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Car park occupancies</a:t>
            </a:r>
          </a:p>
        </p:txBody>
      </p:sp>
    </p:spTree>
    <p:extLst>
      <p:ext uri="{BB962C8B-B14F-4D97-AF65-F5344CB8AC3E}">
        <p14:creationId xmlns:p14="http://schemas.microsoft.com/office/powerpoint/2010/main" val="2841622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9E3F5-8BCA-4166-89ED-A1E7451E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0" y="1259017"/>
            <a:ext cx="6540166" cy="4905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970024-F702-46CF-9CA7-9F3C3B219FE7}"/>
              </a:ext>
            </a:extLst>
          </p:cNvPr>
          <p:cNvSpPr txBox="1"/>
          <p:nvPr/>
        </p:nvSpPr>
        <p:spPr>
          <a:xfrm>
            <a:off x="4009573" y="10843"/>
            <a:ext cx="417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Price and Time</a:t>
            </a:r>
          </a:p>
        </p:txBody>
      </p:sp>
    </p:spTree>
    <p:extLst>
      <p:ext uri="{BB962C8B-B14F-4D97-AF65-F5344CB8AC3E}">
        <p14:creationId xmlns:p14="http://schemas.microsoft.com/office/powerpoint/2010/main" val="1285315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2953EB-8ACA-4312-8927-A63A358B1D7D}"/>
              </a:ext>
            </a:extLst>
          </p:cNvPr>
          <p:cNvSpPr txBox="1"/>
          <p:nvPr/>
        </p:nvSpPr>
        <p:spPr>
          <a:xfrm>
            <a:off x="4009573" y="10843"/>
            <a:ext cx="417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Price and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AF29C-F40B-4EA3-8C9E-FC3F543B1AE5}"/>
              </a:ext>
            </a:extLst>
          </p:cNvPr>
          <p:cNvSpPr txBox="1"/>
          <p:nvPr/>
        </p:nvSpPr>
        <p:spPr>
          <a:xfrm>
            <a:off x="8182427" y="588956"/>
            <a:ext cx="282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morning (7:00-12:00)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8CCD0-4CBF-4ED4-8EF7-D42EE1B47223}"/>
              </a:ext>
            </a:extLst>
          </p:cNvPr>
          <p:cNvSpPr txBox="1"/>
          <p:nvPr/>
        </p:nvSpPr>
        <p:spPr>
          <a:xfrm>
            <a:off x="8182427" y="3769035"/>
            <a:ext cx="2862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afternoon (12:00 – 16:00)</a:t>
            </a:r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FE1450-F2A5-4DBE-A693-D3C4FCEE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05" y="960339"/>
            <a:ext cx="4171950" cy="2762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0F4E04-0491-4234-B13A-BB5EDEB4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05" y="960339"/>
            <a:ext cx="4248150" cy="27241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2CE4EB-A6D5-4E8A-882C-C5E72534B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05" y="4169145"/>
            <a:ext cx="4219575" cy="2762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9E3F5-8BCA-4166-89ED-A1E7451E4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0" y="1259017"/>
            <a:ext cx="6540166" cy="4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908BD-4AA7-4117-B88A-FC429E486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353" y="913893"/>
            <a:ext cx="4310569" cy="2808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D001D-C518-42F7-9EB9-26738D648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6529" y="4053973"/>
            <a:ext cx="4219575" cy="28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86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40BDAD-8188-4A50-B1C1-E62675F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7" y="1692987"/>
            <a:ext cx="6512080" cy="4884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5230A-DA65-4A4D-BAD7-83CA54FDC6E3}"/>
              </a:ext>
            </a:extLst>
          </p:cNvPr>
          <p:cNvSpPr txBox="1"/>
          <p:nvPr/>
        </p:nvSpPr>
        <p:spPr>
          <a:xfrm>
            <a:off x="4009573" y="10843"/>
            <a:ext cx="4172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Place and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3FC16-1ACF-4855-AE22-999E2CA33AF2}"/>
              </a:ext>
            </a:extLst>
          </p:cNvPr>
          <p:cNvSpPr txBox="1"/>
          <p:nvPr/>
        </p:nvSpPr>
        <p:spPr>
          <a:xfrm>
            <a:off x="7242630" y="1478194"/>
            <a:ext cx="4172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percent_occupied</a:t>
            </a:r>
            <a:r>
              <a:rPr lang="en-GB" sz="3000" dirty="0"/>
              <a:t>(time)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F20BE-F72A-47FF-9728-B972BF1EE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68" y="1692987"/>
            <a:ext cx="6512080" cy="4884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583ED-B728-4213-8E7C-E0499B76C407}"/>
              </a:ext>
            </a:extLst>
          </p:cNvPr>
          <p:cNvSpPr txBox="1"/>
          <p:nvPr/>
        </p:nvSpPr>
        <p:spPr>
          <a:xfrm>
            <a:off x="730549" y="1460976"/>
            <a:ext cx="6410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number_of_parked_cars</a:t>
            </a:r>
            <a:r>
              <a:rPr lang="en-GB" sz="3000" dirty="0"/>
              <a:t>(time)</a:t>
            </a:r>
          </a:p>
        </p:txBody>
      </p:sp>
    </p:spTree>
    <p:extLst>
      <p:ext uri="{BB962C8B-B14F-4D97-AF65-F5344CB8AC3E}">
        <p14:creationId xmlns:p14="http://schemas.microsoft.com/office/powerpoint/2010/main" val="2647687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40BDAD-8188-4A50-B1C1-E62675F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7" y="1692987"/>
            <a:ext cx="6512080" cy="4884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5230A-DA65-4A4D-BAD7-83CA54FDC6E3}"/>
              </a:ext>
            </a:extLst>
          </p:cNvPr>
          <p:cNvSpPr txBox="1"/>
          <p:nvPr/>
        </p:nvSpPr>
        <p:spPr>
          <a:xfrm>
            <a:off x="4009573" y="10843"/>
            <a:ext cx="4172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Place and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F20BE-F72A-47FF-9728-B972BF1EE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68" y="1692987"/>
            <a:ext cx="6512080" cy="4884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583ED-B728-4213-8E7C-E0499B76C407}"/>
              </a:ext>
            </a:extLst>
          </p:cNvPr>
          <p:cNvSpPr txBox="1"/>
          <p:nvPr/>
        </p:nvSpPr>
        <p:spPr>
          <a:xfrm>
            <a:off x="730549" y="1460976"/>
            <a:ext cx="6410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number_of_parked_cars</a:t>
            </a:r>
            <a:r>
              <a:rPr lang="en-GB" sz="3000" dirty="0"/>
              <a:t>(time)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C45E8-CC13-4E71-8EC9-CF1DB1FC8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94" y="1841242"/>
            <a:ext cx="6881325" cy="4587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83FC16-1ACF-4855-AE22-999E2CA33AF2}"/>
              </a:ext>
            </a:extLst>
          </p:cNvPr>
          <p:cNvSpPr txBox="1"/>
          <p:nvPr/>
        </p:nvSpPr>
        <p:spPr>
          <a:xfrm>
            <a:off x="7242630" y="1478194"/>
            <a:ext cx="4172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percent_occupied</a:t>
            </a:r>
            <a:r>
              <a:rPr lang="en-GB" sz="3000" dirty="0"/>
              <a:t>(time)</a:t>
            </a:r>
          </a:p>
        </p:txBody>
      </p:sp>
    </p:spTree>
    <p:extLst>
      <p:ext uri="{BB962C8B-B14F-4D97-AF65-F5344CB8AC3E}">
        <p14:creationId xmlns:p14="http://schemas.microsoft.com/office/powerpoint/2010/main" val="3378742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A6E636-3BCF-4EED-9CFA-C859504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06" y="1034208"/>
            <a:ext cx="4347217" cy="2855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F3F20-E04F-46FC-A8DF-186BCD39B1FA}"/>
              </a:ext>
            </a:extLst>
          </p:cNvPr>
          <p:cNvSpPr txBox="1"/>
          <p:nvPr/>
        </p:nvSpPr>
        <p:spPr>
          <a:xfrm>
            <a:off x="4009573" y="10843"/>
            <a:ext cx="417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Price and 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5905-C820-438F-A0F1-3A9716066A24}"/>
              </a:ext>
            </a:extLst>
          </p:cNvPr>
          <p:cNvSpPr txBox="1"/>
          <p:nvPr/>
        </p:nvSpPr>
        <p:spPr>
          <a:xfrm>
            <a:off x="2196813" y="996806"/>
            <a:ext cx="2538564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Quadrate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9A42A-58B2-4D5C-9FEB-093C94FF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07" y="1034208"/>
            <a:ext cx="4200525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CA606C-11DD-4F2B-B6F0-035BAA59D390}"/>
              </a:ext>
            </a:extLst>
          </p:cNvPr>
          <p:cNvSpPr txBox="1"/>
          <p:nvPr/>
        </p:nvSpPr>
        <p:spPr>
          <a:xfrm>
            <a:off x="7220055" y="984933"/>
            <a:ext cx="3206772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outside Quadrate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67891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F3F20-E04F-46FC-A8DF-186BCD39B1FA}"/>
              </a:ext>
            </a:extLst>
          </p:cNvPr>
          <p:cNvSpPr txBox="1"/>
          <p:nvPr/>
        </p:nvSpPr>
        <p:spPr>
          <a:xfrm>
            <a:off x="4009573" y="10843"/>
            <a:ext cx="417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latin typeface="+mj-lt"/>
              </a:rPr>
              <a:t>Preis</a:t>
            </a:r>
            <a:r>
              <a:rPr lang="en-GB" sz="4000" dirty="0">
                <a:latin typeface="+mj-lt"/>
              </a:rPr>
              <a:t> und 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2450E-9A6A-42DB-8216-4CBB679D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69" y="1034208"/>
            <a:ext cx="4172854" cy="2737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B5905-C820-438F-A0F1-3A9716066A24}"/>
              </a:ext>
            </a:extLst>
          </p:cNvPr>
          <p:cNvSpPr txBox="1"/>
          <p:nvPr/>
        </p:nvSpPr>
        <p:spPr>
          <a:xfrm>
            <a:off x="2196813" y="996806"/>
            <a:ext cx="2538564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den Quadraten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9A42A-58B2-4D5C-9FEB-093C94FF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07" y="1034208"/>
            <a:ext cx="4200525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CA606C-11DD-4F2B-B6F0-035BAA59D390}"/>
              </a:ext>
            </a:extLst>
          </p:cNvPr>
          <p:cNvSpPr txBox="1"/>
          <p:nvPr/>
        </p:nvSpPr>
        <p:spPr>
          <a:xfrm>
            <a:off x="7220055" y="984933"/>
            <a:ext cx="3206772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Außerhalb der Quadrate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FEEB99-133E-4245-BC09-7C2C2C0A8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33" y="4040872"/>
            <a:ext cx="4027590" cy="2657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DF15A-DD2F-4D16-9469-11E12A7A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507" y="4040872"/>
            <a:ext cx="4200525" cy="2790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903316-BB6A-4033-BC1A-9A583F45BC83}"/>
              </a:ext>
            </a:extLst>
          </p:cNvPr>
          <p:cNvSpPr txBox="1"/>
          <p:nvPr/>
        </p:nvSpPr>
        <p:spPr>
          <a:xfrm>
            <a:off x="2684612" y="3994917"/>
            <a:ext cx="1562967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Im Osten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48656-A844-4B5C-BD15-8C4F7051779F}"/>
              </a:ext>
            </a:extLst>
          </p:cNvPr>
          <p:cNvSpPr txBox="1"/>
          <p:nvPr/>
        </p:nvSpPr>
        <p:spPr>
          <a:xfrm>
            <a:off x="8007307" y="4018101"/>
            <a:ext cx="166667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Im Westen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2061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demand(price, place, time)</a:t>
            </a:r>
            <a:endParaRPr lang="en-GB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4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AE688E-C573-44B0-8A5F-CF3816A9438A}"/>
              </a:ext>
            </a:extLst>
          </p:cNvPr>
          <p:cNvSpPr txBox="1"/>
          <p:nvPr/>
        </p:nvSpPr>
        <p:spPr>
          <a:xfrm>
            <a:off x="253211" y="6082160"/>
            <a:ext cx="1177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demand(price, place, time)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= k</a:t>
            </a:r>
            <a:r>
              <a:rPr lang="en-GB" sz="3200" baseline="-25000" dirty="0"/>
              <a:t>0</a:t>
            </a:r>
            <a:r>
              <a:rPr lang="en-GB" sz="3200" dirty="0"/>
              <a:t> + k</a:t>
            </a:r>
            <a:r>
              <a:rPr lang="en-GB" sz="3200" baseline="-25000" dirty="0"/>
              <a:t>1</a:t>
            </a:r>
            <a:r>
              <a:rPr lang="en-GB" sz="3200" dirty="0"/>
              <a:t>*</a:t>
            </a: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 (price)</a:t>
            </a:r>
            <a:r>
              <a:rPr lang="en-GB" sz="3200" dirty="0">
                <a:solidFill>
                  <a:srgbClr val="0056C8"/>
                </a:solidFill>
              </a:rPr>
              <a:t>) </a:t>
            </a:r>
            <a:r>
              <a:rPr lang="en-GB" sz="3200" dirty="0"/>
              <a:t>+ k2*…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65B7C-7F2C-4389-AAC7-46389E302A62}"/>
              </a:ext>
            </a:extLst>
          </p:cNvPr>
          <p:cNvSpPr txBox="1"/>
          <p:nvPr/>
        </p:nvSpPr>
        <p:spPr>
          <a:xfrm>
            <a:off x="1804482" y="191065"/>
            <a:ext cx="8583035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GB" sz="3200" dirty="0"/>
              <a:t>demand(price, place, time) =  k * demand(price) </a:t>
            </a:r>
          </a:p>
          <a:p>
            <a:pPr>
              <a:spcAft>
                <a:spcPts val="200"/>
              </a:spcAft>
            </a:pPr>
            <a:r>
              <a:rPr lang="en-GB" sz="3200" dirty="0"/>
              <a:t>                                                          * demand(place) </a:t>
            </a:r>
          </a:p>
          <a:p>
            <a:pPr>
              <a:spcAft>
                <a:spcPts val="200"/>
              </a:spcAft>
            </a:pPr>
            <a:r>
              <a:rPr lang="en-GB" sz="3200" dirty="0"/>
              <a:t>                                                          * demand(time) 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E2569-BC0C-4297-B9D5-777D61D1DACA}"/>
              </a:ext>
            </a:extLst>
          </p:cNvPr>
          <p:cNvSpPr txBox="1"/>
          <p:nvPr/>
        </p:nvSpPr>
        <p:spPr>
          <a:xfrm>
            <a:off x="1053288" y="2034640"/>
            <a:ext cx="10489671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demand(price, place, time)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=  </a:t>
            </a: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k * demand(price) </a:t>
            </a:r>
          </a:p>
          <a:p>
            <a:pPr>
              <a:spcAft>
                <a:spcPts val="200"/>
              </a:spcAft>
            </a:pPr>
            <a:r>
              <a:rPr lang="en-GB" sz="3200" dirty="0"/>
              <a:t>                                                                         * demand(place) </a:t>
            </a:r>
          </a:p>
          <a:p>
            <a:pPr>
              <a:spcAft>
                <a:spcPts val="200"/>
              </a:spcAft>
            </a:pPr>
            <a:r>
              <a:rPr lang="en-GB" sz="3200" dirty="0"/>
              <a:t>                                                                         * demand(time)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4E87C-1FE0-4519-A7C8-EDCB39326D62}"/>
              </a:ext>
            </a:extLst>
          </p:cNvPr>
          <p:cNvSpPr txBox="1"/>
          <p:nvPr/>
        </p:nvSpPr>
        <p:spPr>
          <a:xfrm>
            <a:off x="713934" y="3967531"/>
            <a:ext cx="10858315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demand(price, place, time)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=  </a:t>
            </a: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k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+ </a:t>
            </a: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demand(price)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</a:t>
            </a:r>
          </a:p>
          <a:p>
            <a:pPr>
              <a:spcAft>
                <a:spcPts val="200"/>
              </a:spcAft>
            </a:pPr>
            <a:r>
              <a:rPr lang="en-GB" sz="3200" dirty="0"/>
              <a:t>                                                                           + </a:t>
            </a:r>
            <a:r>
              <a:rPr lang="en-GB" sz="3200" dirty="0">
                <a:solidFill>
                  <a:srgbClr val="0056C8"/>
                </a:solidFill>
              </a:rPr>
              <a:t>Log( </a:t>
            </a:r>
            <a:r>
              <a:rPr lang="en-GB" sz="3200" dirty="0"/>
              <a:t>demand(place)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</a:t>
            </a:r>
          </a:p>
          <a:p>
            <a:pPr>
              <a:spcAft>
                <a:spcPts val="200"/>
              </a:spcAft>
            </a:pPr>
            <a:r>
              <a:rPr lang="en-GB" sz="3200" dirty="0"/>
              <a:t>                                                                           + </a:t>
            </a:r>
            <a:r>
              <a:rPr lang="en-GB" sz="3200" dirty="0">
                <a:solidFill>
                  <a:srgbClr val="0056C8"/>
                </a:solidFill>
              </a:rPr>
              <a:t>Log( </a:t>
            </a:r>
            <a:r>
              <a:rPr lang="en-GB" sz="3200" dirty="0"/>
              <a:t>demand(time)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71247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7B1A1-FBED-472B-848D-BEB9E218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23" y="1460170"/>
            <a:ext cx="10878768" cy="5317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9F663-F15C-4BD9-97CD-FA48839C6CF9}"/>
              </a:ext>
            </a:extLst>
          </p:cNvPr>
          <p:cNvSpPr txBox="1"/>
          <p:nvPr/>
        </p:nvSpPr>
        <p:spPr>
          <a:xfrm>
            <a:off x="120360" y="3966930"/>
            <a:ext cx="67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k</a:t>
            </a:r>
            <a:r>
              <a:rPr lang="en-GB" sz="3200" baseline="-250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536B8-DF14-41A7-91C8-0CAF05AE3011}"/>
              </a:ext>
            </a:extLst>
          </p:cNvPr>
          <p:cNvSpPr txBox="1"/>
          <p:nvPr/>
        </p:nvSpPr>
        <p:spPr>
          <a:xfrm>
            <a:off x="120360" y="4424130"/>
            <a:ext cx="67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k</a:t>
            </a:r>
            <a:r>
              <a:rPr lang="en-GB" sz="3200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39256-C8A8-4F99-903C-2C69229D3991}"/>
              </a:ext>
            </a:extLst>
          </p:cNvPr>
          <p:cNvSpPr txBox="1"/>
          <p:nvPr/>
        </p:nvSpPr>
        <p:spPr>
          <a:xfrm>
            <a:off x="146810" y="4881330"/>
            <a:ext cx="67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k</a:t>
            </a:r>
            <a:r>
              <a:rPr lang="en-GB" sz="3200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58603-8E6A-47AD-9BCE-60800FD3D3B3}"/>
              </a:ext>
            </a:extLst>
          </p:cNvPr>
          <p:cNvSpPr txBox="1"/>
          <p:nvPr/>
        </p:nvSpPr>
        <p:spPr>
          <a:xfrm>
            <a:off x="173260" y="5338530"/>
            <a:ext cx="67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k</a:t>
            </a:r>
            <a:r>
              <a:rPr lang="en-GB" sz="3200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B02A62-BEDA-480D-A375-9DDFCFED6C77}"/>
              </a:ext>
            </a:extLst>
          </p:cNvPr>
          <p:cNvCxnSpPr>
            <a:cxnSpLocks/>
          </p:cNvCxnSpPr>
          <p:nvPr/>
        </p:nvCxnSpPr>
        <p:spPr>
          <a:xfrm>
            <a:off x="567256" y="4338829"/>
            <a:ext cx="720000" cy="32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655D40-6AD8-432D-8AFC-5521AD6D2B6C}"/>
              </a:ext>
            </a:extLst>
          </p:cNvPr>
          <p:cNvCxnSpPr>
            <a:cxnSpLocks/>
          </p:cNvCxnSpPr>
          <p:nvPr/>
        </p:nvCxnSpPr>
        <p:spPr>
          <a:xfrm>
            <a:off x="584294" y="4789153"/>
            <a:ext cx="720000" cy="8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E444F2-B425-4FBF-8987-5CCC577366EE}"/>
              </a:ext>
            </a:extLst>
          </p:cNvPr>
          <p:cNvCxnSpPr>
            <a:cxnSpLocks/>
          </p:cNvCxnSpPr>
          <p:nvPr/>
        </p:nvCxnSpPr>
        <p:spPr>
          <a:xfrm flipV="1">
            <a:off x="584294" y="5108837"/>
            <a:ext cx="720000" cy="9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6F91B5-3489-4240-83DC-DF1B07F206E8}"/>
              </a:ext>
            </a:extLst>
          </p:cNvPr>
          <p:cNvCxnSpPr>
            <a:cxnSpLocks/>
          </p:cNvCxnSpPr>
          <p:nvPr/>
        </p:nvCxnSpPr>
        <p:spPr>
          <a:xfrm flipV="1">
            <a:off x="565859" y="5338530"/>
            <a:ext cx="720000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E250AB3-08B2-4DC1-A1B4-093775CEBA5B}"/>
              </a:ext>
            </a:extLst>
          </p:cNvPr>
          <p:cNvSpPr/>
          <p:nvPr/>
        </p:nvSpPr>
        <p:spPr>
          <a:xfrm>
            <a:off x="8627734" y="4506365"/>
            <a:ext cx="767994" cy="1012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726D36-6D32-476A-8C77-FE6EC63211A0}"/>
              </a:ext>
            </a:extLst>
          </p:cNvPr>
          <p:cNvSpPr txBox="1"/>
          <p:nvPr/>
        </p:nvSpPr>
        <p:spPr>
          <a:xfrm>
            <a:off x="206118" y="231857"/>
            <a:ext cx="1177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demand(price, place, time)</a:t>
            </a:r>
            <a:r>
              <a:rPr lang="en-GB" sz="3200" dirty="0">
                <a:solidFill>
                  <a:srgbClr val="0056C8"/>
                </a:solidFill>
              </a:rPr>
              <a:t>)</a:t>
            </a:r>
            <a:r>
              <a:rPr lang="en-GB" sz="3200" dirty="0"/>
              <a:t> = k</a:t>
            </a:r>
            <a:r>
              <a:rPr lang="en-GB" sz="3200" baseline="-25000" dirty="0"/>
              <a:t>0</a:t>
            </a:r>
            <a:r>
              <a:rPr lang="en-GB" sz="3200" dirty="0"/>
              <a:t> + k</a:t>
            </a:r>
            <a:r>
              <a:rPr lang="en-GB" sz="3200" baseline="-25000" dirty="0"/>
              <a:t>1</a:t>
            </a:r>
            <a:r>
              <a:rPr lang="en-GB" sz="3200" dirty="0"/>
              <a:t>*</a:t>
            </a:r>
            <a:r>
              <a:rPr lang="en-GB" sz="3200" dirty="0">
                <a:solidFill>
                  <a:srgbClr val="0056C8"/>
                </a:solidFill>
              </a:rPr>
              <a:t>Log(</a:t>
            </a:r>
            <a:r>
              <a:rPr lang="en-GB" sz="3200" dirty="0"/>
              <a:t>demand (price)</a:t>
            </a:r>
            <a:r>
              <a:rPr lang="en-GB" sz="3200" dirty="0">
                <a:solidFill>
                  <a:srgbClr val="0056C8"/>
                </a:solidFill>
              </a:rPr>
              <a:t>) </a:t>
            </a:r>
            <a:r>
              <a:rPr lang="en-GB" sz="3200" dirty="0"/>
              <a:t>+ k2*…</a:t>
            </a:r>
          </a:p>
        </p:txBody>
      </p:sp>
    </p:spTree>
    <p:extLst>
      <p:ext uri="{BB962C8B-B14F-4D97-AF65-F5344CB8AC3E}">
        <p14:creationId xmlns:p14="http://schemas.microsoft.com/office/powerpoint/2010/main" val="2863221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EB226-9F81-415A-B32E-9AB80B57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48" y="1700652"/>
            <a:ext cx="8274970" cy="480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2B60C-F636-4BA7-AAB7-E470517DD398}"/>
              </a:ext>
            </a:extLst>
          </p:cNvPr>
          <p:cNvSpPr txBox="1"/>
          <p:nvPr/>
        </p:nvSpPr>
        <p:spPr>
          <a:xfrm>
            <a:off x="173905" y="1745442"/>
            <a:ext cx="549478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dirty="0"/>
              <a:t>C1 </a:t>
            </a:r>
            <a:r>
              <a:rPr lang="en-GB" dirty="0" err="1"/>
              <a:t>Hauptverwaltung</a:t>
            </a:r>
            <a:r>
              <a:rPr lang="en-GB" dirty="0"/>
              <a:t> MPB,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 </a:t>
            </a:r>
            <a:r>
              <a:rPr lang="en-GB" dirty="0" err="1"/>
              <a:t>Mulde</a:t>
            </a:r>
            <a:r>
              <a:rPr lang="en-GB" dirty="0"/>
              <a:t>, </a:t>
            </a:r>
            <a:r>
              <a:rPr lang="en-GB" dirty="0" err="1"/>
              <a:t>Parkplatz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D3,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D5 </a:t>
            </a:r>
            <a:r>
              <a:rPr lang="en-GB" dirty="0" err="1"/>
              <a:t>Reiß</a:t>
            </a:r>
            <a:r>
              <a:rPr lang="en-GB" dirty="0"/>
              <a:t>-Museum,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G1 </a:t>
            </a:r>
            <a:r>
              <a:rPr lang="en-GB" dirty="0" err="1"/>
              <a:t>Marktplatz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H6,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P1 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P2,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P3/P4, </a:t>
            </a:r>
            <a:r>
              <a:rPr lang="en-GB" dirty="0" err="1"/>
              <a:t>Parkhaus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2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8593B-8EA0-47D5-A84F-01C23B82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2364204"/>
            <a:ext cx="8757874" cy="42576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83F64A-33B7-439B-B382-9C5F49A0171C}"/>
              </a:ext>
            </a:extLst>
          </p:cNvPr>
          <p:cNvSpPr/>
          <p:nvPr/>
        </p:nvSpPr>
        <p:spPr>
          <a:xfrm>
            <a:off x="7423604" y="2228850"/>
            <a:ext cx="2200275" cy="4827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026E8-AE3E-4B62-9009-BD24D8F14AD9}"/>
              </a:ext>
            </a:extLst>
          </p:cNvPr>
          <p:cNvSpPr txBox="1"/>
          <p:nvPr/>
        </p:nvSpPr>
        <p:spPr>
          <a:xfrm>
            <a:off x="1369785" y="1834862"/>
            <a:ext cx="585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https://www.parken-mannheim.de/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E041-BFF8-4A63-B1E3-86D4DE74572B}"/>
              </a:ext>
            </a:extLst>
          </p:cNvPr>
          <p:cNvSpPr txBox="1"/>
          <p:nvPr/>
        </p:nvSpPr>
        <p:spPr>
          <a:xfrm>
            <a:off x="2095500" y="170354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Car park occupancies</a:t>
            </a:r>
          </a:p>
        </p:txBody>
      </p:sp>
    </p:spTree>
    <p:extLst>
      <p:ext uri="{BB962C8B-B14F-4D97-AF65-F5344CB8AC3E}">
        <p14:creationId xmlns:p14="http://schemas.microsoft.com/office/powerpoint/2010/main" val="3327661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EB226-9F81-415A-B32E-9AB80B57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48" y="1700652"/>
            <a:ext cx="8274970" cy="480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2B60C-F636-4BA7-AAB7-E470517DD398}"/>
              </a:ext>
            </a:extLst>
          </p:cNvPr>
          <p:cNvSpPr txBox="1"/>
          <p:nvPr/>
        </p:nvSpPr>
        <p:spPr>
          <a:xfrm>
            <a:off x="173905" y="1745442"/>
            <a:ext cx="549478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dirty="0"/>
              <a:t>C1 </a:t>
            </a:r>
            <a:r>
              <a:rPr lang="en-GB" dirty="0" err="1"/>
              <a:t>Hauptverwaltung</a:t>
            </a:r>
            <a:r>
              <a:rPr lang="en-GB" dirty="0"/>
              <a:t> MPB,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 </a:t>
            </a:r>
            <a:r>
              <a:rPr lang="en-GB" dirty="0" err="1"/>
              <a:t>Mulde</a:t>
            </a:r>
            <a:r>
              <a:rPr lang="en-GB" dirty="0"/>
              <a:t>, </a:t>
            </a:r>
            <a:r>
              <a:rPr lang="en-GB" dirty="0" err="1"/>
              <a:t>Parkplatz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D3,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D5 </a:t>
            </a:r>
            <a:r>
              <a:rPr lang="en-GB" dirty="0" err="1"/>
              <a:t>Reiß</a:t>
            </a:r>
            <a:r>
              <a:rPr lang="en-GB" dirty="0"/>
              <a:t>-Museum,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G1 </a:t>
            </a:r>
            <a:r>
              <a:rPr lang="en-GB" dirty="0" err="1"/>
              <a:t>Marktplatz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H6,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P1 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P2,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P3/P4, </a:t>
            </a:r>
            <a:r>
              <a:rPr lang="en-GB" dirty="0" err="1"/>
              <a:t>Parkhaus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8DB89-413E-426F-AE96-E5D2DAF14E41}"/>
              </a:ext>
            </a:extLst>
          </p:cNvPr>
          <p:cNvSpPr/>
          <p:nvPr/>
        </p:nvSpPr>
        <p:spPr>
          <a:xfrm>
            <a:off x="3701771" y="5123541"/>
            <a:ext cx="8316324" cy="146985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A2DCC-C472-416E-B258-D5B9DABF938A}"/>
              </a:ext>
            </a:extLst>
          </p:cNvPr>
          <p:cNvSpPr/>
          <p:nvPr/>
        </p:nvSpPr>
        <p:spPr>
          <a:xfrm>
            <a:off x="3688352" y="4092497"/>
            <a:ext cx="8274970" cy="52835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E6514-A593-498B-A3A7-17802F5FC3F0}"/>
              </a:ext>
            </a:extLst>
          </p:cNvPr>
          <p:cNvSpPr txBox="1"/>
          <p:nvPr/>
        </p:nvSpPr>
        <p:spPr>
          <a:xfrm rot="16200000">
            <a:off x="3000380" y="4077109"/>
            <a:ext cx="1100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market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52EE6-1DFD-4FF2-803E-BD16173C5EE7}"/>
              </a:ext>
            </a:extLst>
          </p:cNvPr>
          <p:cNvSpPr txBox="1"/>
          <p:nvPr/>
        </p:nvSpPr>
        <p:spPr>
          <a:xfrm rot="16200000">
            <a:off x="2713056" y="5605117"/>
            <a:ext cx="1668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EE0000"/>
                </a:solidFill>
              </a:rPr>
              <a:t>train station</a:t>
            </a:r>
          </a:p>
        </p:txBody>
      </p:sp>
    </p:spTree>
    <p:extLst>
      <p:ext uri="{BB962C8B-B14F-4D97-AF65-F5344CB8AC3E}">
        <p14:creationId xmlns:p14="http://schemas.microsoft.com/office/powerpoint/2010/main" val="1571435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38F5-F2D0-49C7-95B6-2A6E14DF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96" y="2457221"/>
            <a:ext cx="9696450" cy="1167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820A0-E3D6-4A26-A639-35362FD2F886}"/>
              </a:ext>
            </a:extLst>
          </p:cNvPr>
          <p:cNvSpPr txBox="1"/>
          <p:nvPr/>
        </p:nvSpPr>
        <p:spPr>
          <a:xfrm>
            <a:off x="319316" y="2830281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normal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6731C-DE79-42D4-BBD1-978D58CC4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13" y="4007303"/>
            <a:ext cx="9677400" cy="116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CF84-64A2-4A6C-AD03-D677FE40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821" y="5538334"/>
            <a:ext cx="9648825" cy="1167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81002B-B6A3-4974-9C61-E1766C171F66}"/>
              </a:ext>
            </a:extLst>
          </p:cNvPr>
          <p:cNvSpPr txBox="1"/>
          <p:nvPr/>
        </p:nvSpPr>
        <p:spPr>
          <a:xfrm>
            <a:off x="293917" y="4357205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0A2D1-795B-42B8-9513-CA9D40DFA94C}"/>
              </a:ext>
            </a:extLst>
          </p:cNvPr>
          <p:cNvSpPr txBox="1"/>
          <p:nvPr/>
        </p:nvSpPr>
        <p:spPr>
          <a:xfrm>
            <a:off x="275773" y="5912856"/>
            <a:ext cx="217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 station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E0CB0-DF08-498C-943E-A54612695CF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8113" y="275215"/>
            <a:ext cx="9625692" cy="1161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6A7F4-BEA6-4234-9682-CF4F0C7456A7}"/>
              </a:ext>
            </a:extLst>
          </p:cNvPr>
          <p:cNvSpPr txBox="1"/>
          <p:nvPr/>
        </p:nvSpPr>
        <p:spPr>
          <a:xfrm>
            <a:off x="319316" y="624412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total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2BBBB5-334F-4A34-BD9C-692FC9B6BA28}"/>
              </a:ext>
            </a:extLst>
          </p:cNvPr>
          <p:cNvCxnSpPr/>
          <p:nvPr/>
        </p:nvCxnSpPr>
        <p:spPr>
          <a:xfrm>
            <a:off x="275773" y="1944915"/>
            <a:ext cx="115728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B8BDF2-B23D-4364-B3E3-3A8E78A072F4}"/>
              </a:ext>
            </a:extLst>
          </p:cNvPr>
          <p:cNvCxnSpPr/>
          <p:nvPr/>
        </p:nvCxnSpPr>
        <p:spPr>
          <a:xfrm>
            <a:off x="769257" y="1712686"/>
            <a:ext cx="0" cy="5370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963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F3A55-C3B8-49C0-B87A-9DE091C5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06" y="1143000"/>
            <a:ext cx="1057340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40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Error analysis</a:t>
            </a:r>
            <a:endParaRPr lang="en-GB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7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3C481-1F50-49B6-9379-94C92123695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8" y="57152"/>
            <a:ext cx="12193200" cy="136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09072-6995-4205-B0C5-DA8FBBADFD6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8" y="2805623"/>
            <a:ext cx="12192000" cy="136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3301C5-5996-43B8-A8D7-6B59991690B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8" y="1403250"/>
            <a:ext cx="12192000" cy="13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B5C8A1-AFFF-4CAA-A308-63478F0FBF7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8" y="4157091"/>
            <a:ext cx="12192000" cy="13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563CE-77F2-4C73-8E1A-5C72C48D95D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8" y="5490000"/>
            <a:ext cx="12192000" cy="13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60E9A-A28C-4734-AAE6-35001C5976A9}"/>
              </a:ext>
            </a:extLst>
          </p:cNvPr>
          <p:cNvSpPr txBox="1"/>
          <p:nvPr/>
        </p:nvSpPr>
        <p:spPr>
          <a:xfrm>
            <a:off x="102467" y="526115"/>
            <a:ext cx="5494789" cy="605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sz="2600" dirty="0"/>
              <a:t>C1 </a:t>
            </a:r>
            <a:r>
              <a:rPr lang="en-GB" sz="2600" dirty="0" err="1"/>
              <a:t>Parkhaus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Collini-Center</a:t>
            </a:r>
            <a:r>
              <a:rPr lang="en-GB" sz="2600" dirty="0"/>
              <a:t>, </a:t>
            </a:r>
            <a:r>
              <a:rPr lang="en-GB" sz="2600" dirty="0" err="1"/>
              <a:t>Tiefgarage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Collini-Center</a:t>
            </a:r>
            <a:r>
              <a:rPr lang="en-GB" sz="2600" dirty="0"/>
              <a:t> </a:t>
            </a:r>
            <a:r>
              <a:rPr lang="en-GB" sz="2600" dirty="0" err="1"/>
              <a:t>Mulde</a:t>
            </a:r>
            <a:r>
              <a:rPr lang="en-GB" sz="2600" dirty="0"/>
              <a:t>, </a:t>
            </a:r>
            <a:r>
              <a:rPr lang="en-GB" sz="2600" dirty="0" err="1"/>
              <a:t>Parkplatz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/>
              <a:t>D3, </a:t>
            </a:r>
            <a:r>
              <a:rPr lang="en-GB" sz="2600" dirty="0" err="1"/>
              <a:t>Tiefgarage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/>
              <a:t>D5 </a:t>
            </a:r>
            <a:r>
              <a:rPr lang="en-GB" sz="2600" dirty="0" err="1"/>
              <a:t>Reiß</a:t>
            </a:r>
            <a:r>
              <a:rPr lang="en-GB" sz="2600" dirty="0"/>
              <a:t>-Museum, </a:t>
            </a:r>
            <a:r>
              <a:rPr lang="en-GB" sz="2600" dirty="0" err="1"/>
              <a:t>Tiefgarage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459404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56E31-EB16-4E13-82EE-A865A6A7C4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104568"/>
            <a:ext cx="12192000" cy="136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35A9A-C11D-4BB2-9295-B6FB9517C39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1436931"/>
            <a:ext cx="12192000" cy="136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0FE6B-F502-4B42-8A50-61CC7A3427C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2881218"/>
            <a:ext cx="12192000" cy="136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0DD56-CA8D-42DD-AE7C-6F71BF38C38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4241092"/>
            <a:ext cx="12192000" cy="136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B1AEFF-9AC9-4956-9494-CD2E53E5EBB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5549388"/>
            <a:ext cx="12192000" cy="13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87497-669C-4105-8A3A-E188B5E8DB74}"/>
              </a:ext>
            </a:extLst>
          </p:cNvPr>
          <p:cNvSpPr txBox="1"/>
          <p:nvPr/>
        </p:nvSpPr>
        <p:spPr>
          <a:xfrm>
            <a:off x="319857" y="531056"/>
            <a:ext cx="5494789" cy="605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sz="2600" dirty="0"/>
              <a:t>G1 </a:t>
            </a:r>
            <a:r>
              <a:rPr lang="en-GB" sz="2600" dirty="0" err="1"/>
              <a:t>Marktplatz</a:t>
            </a:r>
            <a:r>
              <a:rPr lang="en-GB" sz="2600" dirty="0"/>
              <a:t>, </a:t>
            </a:r>
            <a:r>
              <a:rPr lang="en-GB" sz="2600" dirty="0" err="1"/>
              <a:t>Tiefgarage</a:t>
            </a:r>
            <a:endParaRPr lang="en-GB" sz="2600" dirty="0"/>
          </a:p>
          <a:p>
            <a:pPr>
              <a:spcAft>
                <a:spcPts val="1700"/>
              </a:spcAft>
            </a:pPr>
            <a:endParaRPr lang="en-GB" sz="3600" dirty="0"/>
          </a:p>
          <a:p>
            <a:pPr>
              <a:spcAft>
                <a:spcPts val="1700"/>
              </a:spcAft>
            </a:pPr>
            <a:r>
              <a:rPr lang="en-GB" sz="2600" dirty="0"/>
              <a:t>H6, </a:t>
            </a:r>
            <a:r>
              <a:rPr lang="en-GB" sz="2600" dirty="0" err="1"/>
              <a:t>Tiefgarage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Hauptbahnhof</a:t>
            </a:r>
            <a:r>
              <a:rPr lang="en-GB" sz="2600" dirty="0"/>
              <a:t> P1</a:t>
            </a:r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Hauptbahnhof</a:t>
            </a:r>
            <a:r>
              <a:rPr lang="en-GB" sz="2600" dirty="0"/>
              <a:t> P2</a:t>
            </a:r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Hauptbahnhof</a:t>
            </a:r>
            <a:r>
              <a:rPr lang="en-GB" sz="2600" dirty="0"/>
              <a:t> P3/P4</a:t>
            </a:r>
          </a:p>
        </p:txBody>
      </p:sp>
    </p:spTree>
    <p:extLst>
      <p:ext uri="{BB962C8B-B14F-4D97-AF65-F5344CB8AC3E}">
        <p14:creationId xmlns:p14="http://schemas.microsoft.com/office/powerpoint/2010/main" val="941172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9C84F-F289-47B5-866C-9CFD896B76E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113714"/>
            <a:ext cx="12192000" cy="136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59C36-4F69-4837-BA60-56BECC24B5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4214762"/>
            <a:ext cx="12192000" cy="136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599DE-3EF0-4729-B2F4-4445C66C509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1583253"/>
            <a:ext cx="12192000" cy="136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CBC61-A9BE-485E-8B19-3E52D8CF0D5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2856275"/>
            <a:ext cx="12192000" cy="136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963F7-9EF9-4775-B1F5-D12C675FFBE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5571232"/>
            <a:ext cx="12192000" cy="136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A69A0-4A69-48F0-BA42-0C4E60A9321E}"/>
              </a:ext>
            </a:extLst>
          </p:cNvPr>
          <p:cNvSpPr txBox="1"/>
          <p:nvPr/>
        </p:nvSpPr>
        <p:spPr>
          <a:xfrm>
            <a:off x="375388" y="527114"/>
            <a:ext cx="5494789" cy="605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sz="2600" dirty="0" err="1"/>
              <a:t>Hauptbahnhof</a:t>
            </a:r>
            <a:r>
              <a:rPr lang="en-GB" sz="2600" dirty="0"/>
              <a:t> P5, </a:t>
            </a:r>
            <a:r>
              <a:rPr lang="en-GB" sz="2600" dirty="0" err="1"/>
              <a:t>Parkhaus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Klinikum</a:t>
            </a:r>
            <a:r>
              <a:rPr lang="en-GB" sz="2600" dirty="0"/>
              <a:t>, </a:t>
            </a:r>
            <a:r>
              <a:rPr lang="en-GB" sz="2600" dirty="0" err="1"/>
              <a:t>Tiefgarage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Kunsthalle</a:t>
            </a:r>
            <a:r>
              <a:rPr lang="en-GB" sz="2600" dirty="0"/>
              <a:t>, </a:t>
            </a:r>
            <a:r>
              <a:rPr lang="en-GB" sz="2600" dirty="0" err="1"/>
              <a:t>Tiefgarage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Klinikum</a:t>
            </a:r>
            <a:r>
              <a:rPr lang="en-GB" sz="2600" dirty="0"/>
              <a:t> P3</a:t>
            </a:r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/>
              <a:t>M4a, </a:t>
            </a:r>
            <a:r>
              <a:rPr lang="en-GB" sz="2600" dirty="0" err="1"/>
              <a:t>Parkplatz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062442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91445-1EF5-4DDF-83B5-9658D5D3302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71510"/>
            <a:ext cx="12192000" cy="13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8097ED-6077-4FE7-9309-DC92A35D3A7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1383238"/>
            <a:ext cx="12192000" cy="13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09AF3B-C2B5-4675-B15C-6A267ED4620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2905638"/>
            <a:ext cx="12192000" cy="13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EBEB8-089E-40CC-9AF7-00D9A2C9C92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4247508"/>
            <a:ext cx="12192000" cy="13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A5B236-1C59-49A1-857D-51C8685BA40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00" y="5495800"/>
            <a:ext cx="12192000" cy="136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08BE0-7B60-4378-A069-76FC547A32D0}"/>
              </a:ext>
            </a:extLst>
          </p:cNvPr>
          <p:cNvSpPr txBox="1"/>
          <p:nvPr/>
        </p:nvSpPr>
        <p:spPr>
          <a:xfrm>
            <a:off x="305051" y="527114"/>
            <a:ext cx="5494789" cy="605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sz="2600" dirty="0"/>
              <a:t>N1/N2 </a:t>
            </a:r>
            <a:r>
              <a:rPr lang="en-GB" sz="2600" dirty="0" err="1"/>
              <a:t>Stadthaus</a:t>
            </a:r>
            <a:r>
              <a:rPr lang="en-GB" sz="2600" dirty="0"/>
              <a:t>, </a:t>
            </a:r>
            <a:r>
              <a:rPr lang="en-GB" sz="2600" dirty="0" err="1"/>
              <a:t>Parkhaus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/>
              <a:t>N6 </a:t>
            </a:r>
            <a:r>
              <a:rPr lang="en-GB" sz="2600" dirty="0" err="1"/>
              <a:t>Komforthaus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/>
              <a:t>N6 </a:t>
            </a:r>
            <a:r>
              <a:rPr lang="en-GB" sz="2600" dirty="0" err="1"/>
              <a:t>Standardhaus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 err="1"/>
              <a:t>Nationaltheater</a:t>
            </a:r>
            <a:endParaRPr lang="en-GB" sz="2600" dirty="0"/>
          </a:p>
          <a:p>
            <a:pPr>
              <a:spcAft>
                <a:spcPts val="1700"/>
              </a:spcAft>
            </a:pPr>
            <a:r>
              <a:rPr lang="en-GB" sz="3600" dirty="0"/>
              <a:t> </a:t>
            </a:r>
          </a:p>
          <a:p>
            <a:pPr>
              <a:spcAft>
                <a:spcPts val="1700"/>
              </a:spcAft>
            </a:pPr>
            <a:r>
              <a:rPr lang="en-GB" sz="2600" dirty="0"/>
              <a:t>U2, </a:t>
            </a:r>
            <a:r>
              <a:rPr lang="en-GB" sz="2600" dirty="0" err="1"/>
              <a:t>Tiefgarage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3253661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2D474-1049-499C-9FCA-37D7FAC9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717523"/>
            <a:ext cx="11769972" cy="3488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218E8-850C-40F5-AEC4-5686F2FB6FA4}"/>
              </a:ext>
            </a:extLst>
          </p:cNvPr>
          <p:cNvSpPr/>
          <p:nvPr/>
        </p:nvSpPr>
        <p:spPr>
          <a:xfrm>
            <a:off x="-42207" y="717523"/>
            <a:ext cx="1237957" cy="348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C23B8-F42E-400C-9D71-A6E7E44F8502}"/>
              </a:ext>
            </a:extLst>
          </p:cNvPr>
          <p:cNvSpPr txBox="1"/>
          <p:nvPr/>
        </p:nvSpPr>
        <p:spPr>
          <a:xfrm>
            <a:off x="436095" y="3683018"/>
            <a:ext cx="77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21F51-8829-4DEB-9AB0-FA2924D74912}"/>
              </a:ext>
            </a:extLst>
          </p:cNvPr>
          <p:cNvSpPr txBox="1"/>
          <p:nvPr/>
        </p:nvSpPr>
        <p:spPr>
          <a:xfrm>
            <a:off x="154742" y="742869"/>
            <a:ext cx="111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100%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28A38-84EF-49A7-B1BE-352BF9F1DD0E}"/>
              </a:ext>
            </a:extLst>
          </p:cNvPr>
          <p:cNvSpPr txBox="1"/>
          <p:nvPr/>
        </p:nvSpPr>
        <p:spPr>
          <a:xfrm>
            <a:off x="84402" y="2205911"/>
            <a:ext cx="111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   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3D551-5432-46F0-A107-5D0F1331F6BB}"/>
              </a:ext>
            </a:extLst>
          </p:cNvPr>
          <p:cNvSpPr txBox="1"/>
          <p:nvPr/>
        </p:nvSpPr>
        <p:spPr>
          <a:xfrm rot="16200000">
            <a:off x="5697414" y="151637"/>
            <a:ext cx="2546256" cy="1091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700"/>
              </a:spcAft>
            </a:pPr>
            <a:r>
              <a:rPr lang="en-GB" sz="1950" dirty="0"/>
              <a:t>C1 </a:t>
            </a:r>
            <a:r>
              <a:rPr lang="en-GB" sz="1950" dirty="0" err="1"/>
              <a:t>Parkhaus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 err="1"/>
              <a:t>Collini-Center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 err="1"/>
              <a:t>Collini-Center</a:t>
            </a:r>
            <a:r>
              <a:rPr lang="en-GB" sz="1950" dirty="0"/>
              <a:t> </a:t>
            </a:r>
            <a:r>
              <a:rPr lang="en-GB" sz="1950" dirty="0" err="1"/>
              <a:t>Mulde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D3, </a:t>
            </a:r>
            <a:r>
              <a:rPr lang="en-GB" sz="1950" dirty="0" err="1"/>
              <a:t>Tiefgarage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D5 </a:t>
            </a:r>
            <a:r>
              <a:rPr lang="en-GB" sz="1950" dirty="0" err="1"/>
              <a:t>Reiß</a:t>
            </a:r>
            <a:r>
              <a:rPr lang="en-GB" sz="1950" dirty="0"/>
              <a:t>-Museum</a:t>
            </a:r>
          </a:p>
          <a:p>
            <a:pPr algn="r">
              <a:spcAft>
                <a:spcPts val="1700"/>
              </a:spcAft>
            </a:pPr>
            <a:r>
              <a:rPr lang="en-GB" sz="1950" dirty="0"/>
              <a:t>G1 </a:t>
            </a:r>
            <a:r>
              <a:rPr lang="en-GB" sz="1950" dirty="0" err="1"/>
              <a:t>Marktplatz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H6, </a:t>
            </a:r>
            <a:r>
              <a:rPr lang="en-GB" sz="1950" dirty="0" err="1"/>
              <a:t>Tiefgarage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 err="1"/>
              <a:t>Hauptbahnhof</a:t>
            </a:r>
            <a:r>
              <a:rPr lang="en-GB" sz="1950" dirty="0"/>
              <a:t> P1</a:t>
            </a:r>
          </a:p>
          <a:p>
            <a:pPr algn="r">
              <a:spcAft>
                <a:spcPts val="1700"/>
              </a:spcAft>
            </a:pPr>
            <a:r>
              <a:rPr lang="en-GB" sz="1950" dirty="0" err="1"/>
              <a:t>Hauptbahnhof</a:t>
            </a:r>
            <a:r>
              <a:rPr lang="en-GB" sz="1950" dirty="0"/>
              <a:t> P2</a:t>
            </a:r>
          </a:p>
          <a:p>
            <a:pPr algn="r">
              <a:spcAft>
                <a:spcPts val="1700"/>
              </a:spcAft>
            </a:pPr>
            <a:r>
              <a:rPr lang="en-GB" sz="1950" dirty="0" err="1"/>
              <a:t>Hauptbahnhof</a:t>
            </a:r>
            <a:r>
              <a:rPr lang="en-GB" sz="1950" dirty="0"/>
              <a:t> P3/P4</a:t>
            </a:r>
          </a:p>
          <a:p>
            <a:pPr algn="r">
              <a:spcAft>
                <a:spcPts val="1700"/>
              </a:spcAft>
            </a:pPr>
            <a:r>
              <a:rPr lang="en-GB" sz="1950" dirty="0" err="1"/>
              <a:t>Hauptbahnhof</a:t>
            </a:r>
            <a:r>
              <a:rPr lang="en-GB" sz="1950" dirty="0"/>
              <a:t> P5</a:t>
            </a:r>
          </a:p>
          <a:p>
            <a:pPr algn="r">
              <a:spcAft>
                <a:spcPts val="1700"/>
              </a:spcAft>
            </a:pPr>
            <a:r>
              <a:rPr lang="en-GB" sz="1950" dirty="0" err="1"/>
              <a:t>Klinikum</a:t>
            </a:r>
            <a:r>
              <a:rPr lang="en-GB" sz="1950" dirty="0"/>
              <a:t>, </a:t>
            </a:r>
            <a:r>
              <a:rPr lang="en-GB" sz="1950" dirty="0" err="1"/>
              <a:t>Tiefgarage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 err="1"/>
              <a:t>Kunsthalle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 err="1"/>
              <a:t>Klinikum</a:t>
            </a:r>
            <a:r>
              <a:rPr lang="en-GB" sz="1950" dirty="0"/>
              <a:t> P3</a:t>
            </a:r>
          </a:p>
          <a:p>
            <a:pPr algn="r">
              <a:spcAft>
                <a:spcPts val="1700"/>
              </a:spcAft>
            </a:pPr>
            <a:r>
              <a:rPr lang="en-GB" sz="1950" dirty="0"/>
              <a:t>M4a, </a:t>
            </a:r>
            <a:r>
              <a:rPr lang="en-GB" sz="1950" dirty="0" err="1"/>
              <a:t>Parkplatz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N1/N2 </a:t>
            </a:r>
            <a:r>
              <a:rPr lang="en-GB" sz="1950" dirty="0" err="1"/>
              <a:t>Stadthaus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N6 </a:t>
            </a:r>
            <a:r>
              <a:rPr lang="en-GB" sz="1950" dirty="0" err="1"/>
              <a:t>Komforthaus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N6 </a:t>
            </a:r>
            <a:r>
              <a:rPr lang="en-GB" sz="1950" dirty="0" err="1"/>
              <a:t>Standardhaus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 err="1"/>
              <a:t>Nationaltheater</a:t>
            </a:r>
            <a:endParaRPr lang="en-GB" sz="1950" dirty="0"/>
          </a:p>
          <a:p>
            <a:pPr algn="r">
              <a:spcAft>
                <a:spcPts val="1700"/>
              </a:spcAft>
            </a:pPr>
            <a:r>
              <a:rPr lang="en-GB" sz="1950" dirty="0"/>
              <a:t>U2, </a:t>
            </a:r>
            <a:r>
              <a:rPr lang="en-GB" sz="1950" dirty="0" err="1"/>
              <a:t>Tiefgarage</a:t>
            </a:r>
            <a:endParaRPr lang="en-GB" sz="1950" dirty="0"/>
          </a:p>
          <a:p>
            <a:pPr algn="r">
              <a:spcAft>
                <a:spcPts val="1700"/>
              </a:spcAft>
            </a:pPr>
            <a:endParaRPr lang="en-GB" sz="1950" dirty="0"/>
          </a:p>
        </p:txBody>
      </p:sp>
    </p:spTree>
    <p:extLst>
      <p:ext uri="{BB962C8B-B14F-4D97-AF65-F5344CB8AC3E}">
        <p14:creationId xmlns:p14="http://schemas.microsoft.com/office/powerpoint/2010/main" val="1747918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1364343"/>
            <a:ext cx="12192000" cy="433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2. Knowledge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2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8593B-8EA0-47D5-A84F-01C23B82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2364204"/>
            <a:ext cx="8757874" cy="42576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9AA76B-2999-4496-BE74-A1F011E8F011}"/>
              </a:ext>
            </a:extLst>
          </p:cNvPr>
          <p:cNvCxnSpPr>
            <a:cxnSpLocks/>
          </p:cNvCxnSpPr>
          <p:nvPr/>
        </p:nvCxnSpPr>
        <p:spPr>
          <a:xfrm flipH="1">
            <a:off x="3301185" y="3172826"/>
            <a:ext cx="689790" cy="63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3F64A-33B7-439B-B382-9C5F49A0171C}"/>
              </a:ext>
            </a:extLst>
          </p:cNvPr>
          <p:cNvSpPr/>
          <p:nvPr/>
        </p:nvSpPr>
        <p:spPr>
          <a:xfrm>
            <a:off x="7423604" y="2228850"/>
            <a:ext cx="2200275" cy="4827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370A5-5EAD-4BC6-8891-DE888D820A63}"/>
              </a:ext>
            </a:extLst>
          </p:cNvPr>
          <p:cNvCxnSpPr>
            <a:cxnSpLocks/>
          </p:cNvCxnSpPr>
          <p:nvPr/>
        </p:nvCxnSpPr>
        <p:spPr>
          <a:xfrm flipH="1">
            <a:off x="3301184" y="3172826"/>
            <a:ext cx="785041" cy="90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E6C55E-C682-4EB7-AD0A-769AE58DE31F}"/>
              </a:ext>
            </a:extLst>
          </p:cNvPr>
          <p:cNvCxnSpPr>
            <a:cxnSpLocks/>
          </p:cNvCxnSpPr>
          <p:nvPr/>
        </p:nvCxnSpPr>
        <p:spPr>
          <a:xfrm flipH="1">
            <a:off x="3329313" y="3172826"/>
            <a:ext cx="858739" cy="111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F726CD-B05C-49DD-AC87-951D4DC27EB7}"/>
              </a:ext>
            </a:extLst>
          </p:cNvPr>
          <p:cNvCxnSpPr>
            <a:cxnSpLocks/>
          </p:cNvCxnSpPr>
          <p:nvPr/>
        </p:nvCxnSpPr>
        <p:spPr>
          <a:xfrm>
            <a:off x="5109393" y="3172826"/>
            <a:ext cx="453207" cy="63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AF89A8-DEBD-44A1-85C2-DA0B51D8DA8E}"/>
              </a:ext>
            </a:extLst>
          </p:cNvPr>
          <p:cNvCxnSpPr>
            <a:cxnSpLocks/>
          </p:cNvCxnSpPr>
          <p:nvPr/>
        </p:nvCxnSpPr>
        <p:spPr>
          <a:xfrm>
            <a:off x="5027351" y="3172826"/>
            <a:ext cx="535249" cy="90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F8550-5684-48DF-83C9-65607605AAA9}"/>
              </a:ext>
            </a:extLst>
          </p:cNvPr>
          <p:cNvCxnSpPr>
            <a:cxnSpLocks/>
          </p:cNvCxnSpPr>
          <p:nvPr/>
        </p:nvCxnSpPr>
        <p:spPr>
          <a:xfrm>
            <a:off x="4956656" y="3172826"/>
            <a:ext cx="605944" cy="112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B44430-0C70-43CB-AC05-EDEE0BE5E976}"/>
              </a:ext>
            </a:extLst>
          </p:cNvPr>
          <p:cNvCxnSpPr>
            <a:cxnSpLocks/>
          </p:cNvCxnSpPr>
          <p:nvPr/>
        </p:nvCxnSpPr>
        <p:spPr>
          <a:xfrm flipH="1">
            <a:off x="4298669" y="3179534"/>
            <a:ext cx="107981" cy="3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85BFAA-6302-41D1-857F-BAEF0D83C5A9}"/>
              </a:ext>
            </a:extLst>
          </p:cNvPr>
          <p:cNvCxnSpPr>
            <a:cxnSpLocks/>
          </p:cNvCxnSpPr>
          <p:nvPr/>
        </p:nvCxnSpPr>
        <p:spPr>
          <a:xfrm>
            <a:off x="4549260" y="3179534"/>
            <a:ext cx="6668" cy="3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9F6C3-A3F6-4E19-82E7-5F76785FD633}"/>
              </a:ext>
            </a:extLst>
          </p:cNvPr>
          <p:cNvCxnSpPr>
            <a:cxnSpLocks/>
          </p:cNvCxnSpPr>
          <p:nvPr/>
        </p:nvCxnSpPr>
        <p:spPr>
          <a:xfrm>
            <a:off x="4711756" y="3179534"/>
            <a:ext cx="133548" cy="38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2DB243-CF52-46EB-8652-C3A0FF853B85}"/>
              </a:ext>
            </a:extLst>
          </p:cNvPr>
          <p:cNvSpPr txBox="1"/>
          <p:nvPr/>
        </p:nvSpPr>
        <p:spPr>
          <a:xfrm>
            <a:off x="1369785" y="1834862"/>
            <a:ext cx="585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https://www.parken-mannheim.de/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0B38C0-FAEC-498C-9EEC-B2DA7E18CB6E}"/>
              </a:ext>
            </a:extLst>
          </p:cNvPr>
          <p:cNvSpPr txBox="1"/>
          <p:nvPr/>
        </p:nvSpPr>
        <p:spPr>
          <a:xfrm>
            <a:off x="2095500" y="170354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Car park occupancies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FDBBC-5CE8-4F7C-8065-9914E7B7FF0B}"/>
              </a:ext>
            </a:extLst>
          </p:cNvPr>
          <p:cNvSpPr txBox="1"/>
          <p:nvPr/>
        </p:nvSpPr>
        <p:spPr>
          <a:xfrm>
            <a:off x="3571876" y="2803494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Updated every 3 min</a:t>
            </a:r>
          </a:p>
        </p:txBody>
      </p:sp>
    </p:spTree>
    <p:extLst>
      <p:ext uri="{BB962C8B-B14F-4D97-AF65-F5344CB8AC3E}">
        <p14:creationId xmlns:p14="http://schemas.microsoft.com/office/powerpoint/2010/main" val="17395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109B4-9075-47B6-82FC-A581A23B2F7A}"/>
              </a:ext>
            </a:extLst>
          </p:cNvPr>
          <p:cNvSpPr txBox="1"/>
          <p:nvPr/>
        </p:nvSpPr>
        <p:spPr>
          <a:xfrm>
            <a:off x="1897289" y="198546"/>
            <a:ext cx="81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Simulation-based inference</a:t>
            </a:r>
            <a:br>
              <a:rPr lang="en-GB" sz="4000" dirty="0">
                <a:latin typeface="+mj-lt"/>
              </a:rPr>
            </a:br>
            <a:r>
              <a:rPr lang="en-GB" sz="4000" dirty="0">
                <a:latin typeface="+mj-lt"/>
              </a:rPr>
              <a:t>(Approximate Bayesian Computation)</a:t>
            </a:r>
          </a:p>
        </p:txBody>
      </p:sp>
    </p:spTree>
    <p:extLst>
      <p:ext uri="{BB962C8B-B14F-4D97-AF65-F5344CB8AC3E}">
        <p14:creationId xmlns:p14="http://schemas.microsoft.com/office/powerpoint/2010/main" val="36170412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109B4-9075-47B6-82FC-A581A23B2F7A}"/>
              </a:ext>
            </a:extLst>
          </p:cNvPr>
          <p:cNvSpPr txBox="1"/>
          <p:nvPr/>
        </p:nvSpPr>
        <p:spPr>
          <a:xfrm>
            <a:off x="1897289" y="198546"/>
            <a:ext cx="81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Simulation-based inference</a:t>
            </a:r>
            <a:br>
              <a:rPr lang="en-GB" sz="4000" dirty="0">
                <a:latin typeface="+mj-lt"/>
              </a:rPr>
            </a:br>
            <a:r>
              <a:rPr lang="en-GB" sz="4000" dirty="0">
                <a:latin typeface="+mj-lt"/>
              </a:rPr>
              <a:t>(Approximate Bayesian Computation)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5330-A0B5-40ED-BAF8-2F5C3D9DEAEB}"/>
              </a:ext>
            </a:extLst>
          </p:cNvPr>
          <p:cNvSpPr txBox="1"/>
          <p:nvPr/>
        </p:nvSpPr>
        <p:spPr>
          <a:xfrm>
            <a:off x="-29028" y="-9942"/>
            <a:ext cx="25109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0056C8"/>
                </a:solidFill>
              </a:rPr>
              <a:t>Number of known car parks: </a:t>
            </a:r>
            <a:r>
              <a:rPr lang="en-GB" sz="2400" b="1" dirty="0">
                <a:solidFill>
                  <a:srgbClr val="0056C8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4866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6" y="5820826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84" y="5926028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84" y="5926028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3" y="5894313"/>
            <a:ext cx="1188000" cy="6283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" y="5926028"/>
            <a:ext cx="1451242" cy="767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200D1-6AAE-45F2-9794-94AF1FBAFCA1}"/>
              </a:ext>
            </a:extLst>
          </p:cNvPr>
          <p:cNvSpPr txBox="1"/>
          <p:nvPr/>
        </p:nvSpPr>
        <p:spPr>
          <a:xfrm>
            <a:off x="1897289" y="198546"/>
            <a:ext cx="81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Simulation-based inference</a:t>
            </a:r>
            <a:br>
              <a:rPr lang="en-GB" sz="4000" dirty="0">
                <a:latin typeface="+mj-lt"/>
              </a:rPr>
            </a:br>
            <a:r>
              <a:rPr lang="en-GB" sz="4000" dirty="0">
                <a:latin typeface="+mj-lt"/>
              </a:rPr>
              <a:t>(Approximate Bayesian Computation)</a:t>
            </a:r>
          </a:p>
        </p:txBody>
      </p:sp>
    </p:spTree>
    <p:extLst>
      <p:ext uri="{BB962C8B-B14F-4D97-AF65-F5344CB8AC3E}">
        <p14:creationId xmlns:p14="http://schemas.microsoft.com/office/powerpoint/2010/main" val="2822891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6" y="5820826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84" y="5926028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84" y="5926028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3" y="5894313"/>
            <a:ext cx="1188000" cy="6283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" y="5926028"/>
            <a:ext cx="1451242" cy="767597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088150-EB75-405F-90D5-FCD098890DE5}"/>
              </a:ext>
            </a:extLst>
          </p:cNvPr>
          <p:cNvCxnSpPr/>
          <p:nvPr/>
        </p:nvCxnSpPr>
        <p:spPr>
          <a:xfrm>
            <a:off x="6218983" y="6180054"/>
            <a:ext cx="1110343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AF24E7-EE5A-411C-AA93-9A1A3C49D807}"/>
              </a:ext>
            </a:extLst>
          </p:cNvPr>
          <p:cNvCxnSpPr>
            <a:cxnSpLocks/>
          </p:cNvCxnSpPr>
          <p:nvPr/>
        </p:nvCxnSpPr>
        <p:spPr>
          <a:xfrm flipV="1">
            <a:off x="6218983" y="5934824"/>
            <a:ext cx="1110343" cy="2452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0761E4-DE51-4C2D-9F7C-17B4C7E0E17C}"/>
              </a:ext>
            </a:extLst>
          </p:cNvPr>
          <p:cNvCxnSpPr>
            <a:cxnSpLocks/>
          </p:cNvCxnSpPr>
          <p:nvPr/>
        </p:nvCxnSpPr>
        <p:spPr>
          <a:xfrm flipV="1">
            <a:off x="6218983" y="5657540"/>
            <a:ext cx="1026368" cy="52251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A2FCA0-5120-4D21-A728-CDE869756C66}"/>
              </a:ext>
            </a:extLst>
          </p:cNvPr>
          <p:cNvCxnSpPr>
            <a:cxnSpLocks/>
          </p:cNvCxnSpPr>
          <p:nvPr/>
        </p:nvCxnSpPr>
        <p:spPr>
          <a:xfrm flipV="1">
            <a:off x="6218983" y="5461597"/>
            <a:ext cx="875210" cy="718457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3A313D-CB15-4EFF-82AC-37D358B422C6}"/>
              </a:ext>
            </a:extLst>
          </p:cNvPr>
          <p:cNvSpPr txBox="1"/>
          <p:nvPr/>
        </p:nvSpPr>
        <p:spPr>
          <a:xfrm>
            <a:off x="1897289" y="198546"/>
            <a:ext cx="81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Simulation-based inference</a:t>
            </a:r>
            <a:br>
              <a:rPr lang="en-GB" sz="4000" dirty="0">
                <a:latin typeface="+mj-lt"/>
              </a:rPr>
            </a:br>
            <a:r>
              <a:rPr lang="en-GB" sz="4000" dirty="0">
                <a:latin typeface="+mj-lt"/>
              </a:rPr>
              <a:t>(Approximate Bayesian Computation)</a:t>
            </a:r>
          </a:p>
        </p:txBody>
      </p:sp>
    </p:spTree>
    <p:extLst>
      <p:ext uri="{BB962C8B-B14F-4D97-AF65-F5344CB8AC3E}">
        <p14:creationId xmlns:p14="http://schemas.microsoft.com/office/powerpoint/2010/main" val="1022607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94E4BBB-433F-457A-98BA-27FAF7E75DDE}"/>
              </a:ext>
            </a:extLst>
          </p:cNvPr>
          <p:cNvSpPr/>
          <p:nvPr/>
        </p:nvSpPr>
        <p:spPr>
          <a:xfrm>
            <a:off x="2854740" y="1"/>
            <a:ext cx="5057612" cy="46952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6" y="5820826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84" y="5926028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84" y="5926028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3" y="5894313"/>
            <a:ext cx="1188000" cy="628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1BDBB-25EE-4DB5-B3FA-3B8192041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874545"/>
            <a:ext cx="1752016" cy="132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AFCD5C-CBB1-46E9-9CBD-8E1442A06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2" y="833162"/>
            <a:ext cx="1657952" cy="1772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FC2C81-0C72-4F02-98B0-21123E8767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53" y="2528438"/>
            <a:ext cx="2029009" cy="1760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6E8F9-D5F7-4D9A-B392-8A2BBDF42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97" y="2535864"/>
            <a:ext cx="1857976" cy="15483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71A9AD-AD3E-4CF9-884D-60B1CB1FA8D9}"/>
              </a:ext>
            </a:extLst>
          </p:cNvPr>
          <p:cNvSpPr txBox="1"/>
          <p:nvPr/>
        </p:nvSpPr>
        <p:spPr>
          <a:xfrm>
            <a:off x="5650925" y="3859286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A3738-408C-467B-8D86-F7AF7A77E99A}"/>
              </a:ext>
            </a:extLst>
          </p:cNvPr>
          <p:cNvSpPr txBox="1"/>
          <p:nvPr/>
        </p:nvSpPr>
        <p:spPr>
          <a:xfrm>
            <a:off x="5454727" y="1907090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3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01F62-55B7-4950-982F-16BF8B666019}"/>
              </a:ext>
            </a:extLst>
          </p:cNvPr>
          <p:cNvSpPr txBox="1"/>
          <p:nvPr/>
        </p:nvSpPr>
        <p:spPr>
          <a:xfrm>
            <a:off x="3461121" y="4115456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3415BF-67D6-47C7-8457-C2A2FBF97FBA}"/>
              </a:ext>
            </a:extLst>
          </p:cNvPr>
          <p:cNvSpPr txBox="1"/>
          <p:nvPr/>
        </p:nvSpPr>
        <p:spPr>
          <a:xfrm>
            <a:off x="3229999" y="2027160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4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16F25-5AB8-4F31-9D22-9493EADFDA89}"/>
              </a:ext>
            </a:extLst>
          </p:cNvPr>
          <p:cNvSpPr txBox="1"/>
          <p:nvPr/>
        </p:nvSpPr>
        <p:spPr>
          <a:xfrm>
            <a:off x="4318853" y="33600"/>
            <a:ext cx="230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/>
              <a:t>Parkh</a:t>
            </a:r>
            <a:r>
              <a:rPr lang="de-DE" sz="3200" dirty="0"/>
              <a:t>äuser</a:t>
            </a:r>
            <a:endParaRPr lang="en-GB" sz="3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" y="5926028"/>
            <a:ext cx="1451242" cy="7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03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94E4BBB-433F-457A-98BA-27FAF7E75DDE}"/>
              </a:ext>
            </a:extLst>
          </p:cNvPr>
          <p:cNvSpPr/>
          <p:nvPr/>
        </p:nvSpPr>
        <p:spPr>
          <a:xfrm>
            <a:off x="2854740" y="1"/>
            <a:ext cx="5057612" cy="46952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6" y="5820826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84" y="5926028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84" y="5926028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3" y="5894313"/>
            <a:ext cx="1188000" cy="628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1BDBB-25EE-4DB5-B3FA-3B8192041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874545"/>
            <a:ext cx="1752016" cy="132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AFCD5C-CBB1-46E9-9CBD-8E1442A06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2" y="833162"/>
            <a:ext cx="1657952" cy="1772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FC2C81-0C72-4F02-98B0-21123E8767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53" y="2528438"/>
            <a:ext cx="2029009" cy="1760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6E8F9-D5F7-4D9A-B392-8A2BBDF42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97" y="2535864"/>
            <a:ext cx="1857976" cy="15483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71A9AD-AD3E-4CF9-884D-60B1CB1FA8D9}"/>
              </a:ext>
            </a:extLst>
          </p:cNvPr>
          <p:cNvSpPr txBox="1"/>
          <p:nvPr/>
        </p:nvSpPr>
        <p:spPr>
          <a:xfrm>
            <a:off x="5650925" y="3859286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A3738-408C-467B-8D86-F7AF7A77E99A}"/>
              </a:ext>
            </a:extLst>
          </p:cNvPr>
          <p:cNvSpPr txBox="1"/>
          <p:nvPr/>
        </p:nvSpPr>
        <p:spPr>
          <a:xfrm>
            <a:off x="5454727" y="1907090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3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01F62-55B7-4950-982F-16BF8B666019}"/>
              </a:ext>
            </a:extLst>
          </p:cNvPr>
          <p:cNvSpPr txBox="1"/>
          <p:nvPr/>
        </p:nvSpPr>
        <p:spPr>
          <a:xfrm>
            <a:off x="3461121" y="4115456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3415BF-67D6-47C7-8457-C2A2FBF97FBA}"/>
              </a:ext>
            </a:extLst>
          </p:cNvPr>
          <p:cNvSpPr txBox="1"/>
          <p:nvPr/>
        </p:nvSpPr>
        <p:spPr>
          <a:xfrm>
            <a:off x="3229999" y="2027160"/>
            <a:ext cx="226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accessibility = 4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16F25-5AB8-4F31-9D22-9493EADFDA89}"/>
              </a:ext>
            </a:extLst>
          </p:cNvPr>
          <p:cNvSpPr txBox="1"/>
          <p:nvPr/>
        </p:nvSpPr>
        <p:spPr>
          <a:xfrm>
            <a:off x="4318853" y="33600"/>
            <a:ext cx="230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/>
              <a:t>Parkh</a:t>
            </a:r>
            <a:r>
              <a:rPr lang="de-DE" sz="3200" dirty="0"/>
              <a:t>äuser</a:t>
            </a:r>
            <a:endParaRPr lang="en-GB" sz="3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1D846A-18C3-498F-824D-0A01B3DDBF82}"/>
              </a:ext>
            </a:extLst>
          </p:cNvPr>
          <p:cNvCxnSpPr>
            <a:cxnSpLocks/>
          </p:cNvCxnSpPr>
          <p:nvPr/>
        </p:nvCxnSpPr>
        <p:spPr>
          <a:xfrm>
            <a:off x="7210297" y="1672873"/>
            <a:ext cx="3040425" cy="769785"/>
          </a:xfrm>
          <a:prstGeom prst="straightConnector1">
            <a:avLst/>
          </a:prstGeom>
          <a:ln w="31750">
            <a:solidFill>
              <a:srgbClr val="0056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938C1A-2AD6-46B4-9E0D-DF64903B6D19}"/>
              </a:ext>
            </a:extLst>
          </p:cNvPr>
          <p:cNvCxnSpPr>
            <a:cxnSpLocks/>
          </p:cNvCxnSpPr>
          <p:nvPr/>
        </p:nvCxnSpPr>
        <p:spPr>
          <a:xfrm>
            <a:off x="7480464" y="3627393"/>
            <a:ext cx="2820391" cy="1775031"/>
          </a:xfrm>
          <a:prstGeom prst="straightConnector1">
            <a:avLst/>
          </a:prstGeom>
          <a:ln w="31750">
            <a:solidFill>
              <a:srgbClr val="0056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DBEC053-4609-4AC6-BA73-1009C4EA6F4D}"/>
              </a:ext>
            </a:extLst>
          </p:cNvPr>
          <p:cNvSpPr/>
          <p:nvPr/>
        </p:nvSpPr>
        <p:spPr>
          <a:xfrm>
            <a:off x="9955763" y="-261257"/>
            <a:ext cx="2443821" cy="193413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1C1655-694F-4305-99F2-F224B2FD5998}"/>
              </a:ext>
            </a:extLst>
          </p:cNvPr>
          <p:cNvSpPr/>
          <p:nvPr/>
        </p:nvSpPr>
        <p:spPr>
          <a:xfrm>
            <a:off x="10052856" y="3387720"/>
            <a:ext cx="2443821" cy="163927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" y="5926028"/>
            <a:ext cx="1451242" cy="767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6F88B-A527-4417-BBDE-DCF2279F7F22}"/>
              </a:ext>
            </a:extLst>
          </p:cNvPr>
          <p:cNvSpPr txBox="1"/>
          <p:nvPr/>
        </p:nvSpPr>
        <p:spPr>
          <a:xfrm>
            <a:off x="-29028" y="-9942"/>
            <a:ext cx="2854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rgbClr val="0056C8"/>
                </a:solidFill>
              </a:rPr>
              <a:t>Anzahl</a:t>
            </a:r>
            <a:r>
              <a:rPr lang="en-GB" sz="2200" dirty="0">
                <a:solidFill>
                  <a:srgbClr val="0056C8"/>
                </a:solidFill>
              </a:rPr>
              <a:t> an </a:t>
            </a:r>
            <a:r>
              <a:rPr lang="en-GB" sz="2200" dirty="0" err="1">
                <a:solidFill>
                  <a:srgbClr val="0056C8"/>
                </a:solidFill>
              </a:rPr>
              <a:t>bekannten</a:t>
            </a:r>
            <a:r>
              <a:rPr lang="en-GB" sz="2200" dirty="0">
                <a:solidFill>
                  <a:srgbClr val="0056C8"/>
                </a:solidFill>
              </a:rPr>
              <a:t> </a:t>
            </a:r>
            <a:r>
              <a:rPr lang="en-GB" sz="2200" dirty="0" err="1">
                <a:solidFill>
                  <a:srgbClr val="0056C8"/>
                </a:solidFill>
              </a:rPr>
              <a:t>Parkh</a:t>
            </a:r>
            <a:r>
              <a:rPr lang="de-DE" sz="2200" dirty="0">
                <a:solidFill>
                  <a:srgbClr val="0056C8"/>
                </a:solidFill>
              </a:rPr>
              <a:t>äusern</a:t>
            </a:r>
            <a:r>
              <a:rPr lang="en-GB" sz="2200" dirty="0">
                <a:solidFill>
                  <a:srgbClr val="0056C8"/>
                </a:solidFill>
              </a:rPr>
              <a:t>: </a:t>
            </a:r>
            <a:r>
              <a:rPr lang="en-GB" sz="2400" b="1" dirty="0">
                <a:solidFill>
                  <a:srgbClr val="0056C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4245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6" y="5820826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84" y="5926028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84" y="5926028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3" y="5894313"/>
            <a:ext cx="1188000" cy="6283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DBEC053-4609-4AC6-BA73-1009C4EA6F4D}"/>
              </a:ext>
            </a:extLst>
          </p:cNvPr>
          <p:cNvSpPr/>
          <p:nvPr/>
        </p:nvSpPr>
        <p:spPr>
          <a:xfrm>
            <a:off x="9955763" y="-261257"/>
            <a:ext cx="2443821" cy="193413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1C1655-694F-4305-99F2-F224B2FD5998}"/>
              </a:ext>
            </a:extLst>
          </p:cNvPr>
          <p:cNvSpPr/>
          <p:nvPr/>
        </p:nvSpPr>
        <p:spPr>
          <a:xfrm>
            <a:off x="10052856" y="3387720"/>
            <a:ext cx="2443821" cy="163927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" y="5926028"/>
            <a:ext cx="1451242" cy="767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9B75F6-11DA-4616-B3F3-9E4E98B134EF}"/>
              </a:ext>
            </a:extLst>
          </p:cNvPr>
          <p:cNvSpPr txBox="1"/>
          <p:nvPr/>
        </p:nvSpPr>
        <p:spPr>
          <a:xfrm>
            <a:off x="-29028" y="-9942"/>
            <a:ext cx="2854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rgbClr val="0056C8"/>
                </a:solidFill>
              </a:rPr>
              <a:t>Anzahl</a:t>
            </a:r>
            <a:r>
              <a:rPr lang="en-GB" sz="2200" dirty="0">
                <a:solidFill>
                  <a:srgbClr val="0056C8"/>
                </a:solidFill>
              </a:rPr>
              <a:t> an </a:t>
            </a:r>
            <a:r>
              <a:rPr lang="en-GB" sz="2200" dirty="0" err="1">
                <a:solidFill>
                  <a:srgbClr val="0056C8"/>
                </a:solidFill>
              </a:rPr>
              <a:t>bekannten</a:t>
            </a:r>
            <a:r>
              <a:rPr lang="en-GB" sz="2200" dirty="0">
                <a:solidFill>
                  <a:srgbClr val="0056C8"/>
                </a:solidFill>
              </a:rPr>
              <a:t> </a:t>
            </a:r>
            <a:r>
              <a:rPr lang="en-GB" sz="2200" dirty="0" err="1">
                <a:solidFill>
                  <a:srgbClr val="0056C8"/>
                </a:solidFill>
              </a:rPr>
              <a:t>Parkh</a:t>
            </a:r>
            <a:r>
              <a:rPr lang="de-DE" sz="2200" dirty="0">
                <a:solidFill>
                  <a:srgbClr val="0056C8"/>
                </a:solidFill>
              </a:rPr>
              <a:t>äusern</a:t>
            </a:r>
            <a:r>
              <a:rPr lang="en-GB" sz="2200" dirty="0">
                <a:solidFill>
                  <a:srgbClr val="0056C8"/>
                </a:solidFill>
              </a:rPr>
              <a:t>: </a:t>
            </a:r>
            <a:r>
              <a:rPr lang="en-GB" sz="2400" b="1" dirty="0">
                <a:solidFill>
                  <a:srgbClr val="0056C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7110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16" y="5820826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84" y="5926028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84" y="5926028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3" y="5894313"/>
            <a:ext cx="1188000" cy="6283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DBEC053-4609-4AC6-BA73-1009C4EA6F4D}"/>
              </a:ext>
            </a:extLst>
          </p:cNvPr>
          <p:cNvSpPr/>
          <p:nvPr/>
        </p:nvSpPr>
        <p:spPr>
          <a:xfrm>
            <a:off x="9955763" y="-261257"/>
            <a:ext cx="2443821" cy="193413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1C1655-694F-4305-99F2-F224B2FD5998}"/>
              </a:ext>
            </a:extLst>
          </p:cNvPr>
          <p:cNvSpPr/>
          <p:nvPr/>
        </p:nvSpPr>
        <p:spPr>
          <a:xfrm>
            <a:off x="10052856" y="3387720"/>
            <a:ext cx="2443821" cy="163927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" y="5926028"/>
            <a:ext cx="1451242" cy="76759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A8CF85-E86C-461F-AAD1-DDD2DA226E82}"/>
              </a:ext>
            </a:extLst>
          </p:cNvPr>
          <p:cNvCxnSpPr>
            <a:cxnSpLocks/>
          </p:cNvCxnSpPr>
          <p:nvPr/>
        </p:nvCxnSpPr>
        <p:spPr>
          <a:xfrm flipV="1">
            <a:off x="6221650" y="2845837"/>
            <a:ext cx="3360889" cy="3289169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6BB6BC-525D-4460-9A9E-5735485141C4}"/>
              </a:ext>
            </a:extLst>
          </p:cNvPr>
          <p:cNvCxnSpPr/>
          <p:nvPr/>
        </p:nvCxnSpPr>
        <p:spPr>
          <a:xfrm>
            <a:off x="9713168" y="236064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434186-4E5D-4398-9C9B-C011FC859CBF}"/>
              </a:ext>
            </a:extLst>
          </p:cNvPr>
          <p:cNvSpPr txBox="1"/>
          <p:nvPr/>
        </p:nvSpPr>
        <p:spPr>
          <a:xfrm>
            <a:off x="-29028" y="-9942"/>
            <a:ext cx="2854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rgbClr val="0056C8"/>
                </a:solidFill>
              </a:rPr>
              <a:t>Anzahl</a:t>
            </a:r>
            <a:r>
              <a:rPr lang="en-GB" sz="2200" dirty="0">
                <a:solidFill>
                  <a:srgbClr val="0056C8"/>
                </a:solidFill>
              </a:rPr>
              <a:t> an </a:t>
            </a:r>
            <a:r>
              <a:rPr lang="en-GB" sz="2200" dirty="0" err="1">
                <a:solidFill>
                  <a:srgbClr val="0056C8"/>
                </a:solidFill>
              </a:rPr>
              <a:t>bekannten</a:t>
            </a:r>
            <a:r>
              <a:rPr lang="en-GB" sz="2200" dirty="0">
                <a:solidFill>
                  <a:srgbClr val="0056C8"/>
                </a:solidFill>
              </a:rPr>
              <a:t> </a:t>
            </a:r>
            <a:r>
              <a:rPr lang="en-GB" sz="2200" dirty="0" err="1">
                <a:solidFill>
                  <a:srgbClr val="0056C8"/>
                </a:solidFill>
              </a:rPr>
              <a:t>Parkh</a:t>
            </a:r>
            <a:r>
              <a:rPr lang="de-DE" sz="2200" dirty="0">
                <a:solidFill>
                  <a:srgbClr val="0056C8"/>
                </a:solidFill>
              </a:rPr>
              <a:t>äusern</a:t>
            </a:r>
            <a:r>
              <a:rPr lang="en-GB" sz="2200" dirty="0">
                <a:solidFill>
                  <a:srgbClr val="0056C8"/>
                </a:solidFill>
              </a:rPr>
              <a:t>: </a:t>
            </a:r>
            <a:r>
              <a:rPr lang="en-GB" sz="2400" b="1" dirty="0">
                <a:solidFill>
                  <a:srgbClr val="0056C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7703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8BF35-D74C-4D63-8E01-C2B237AB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38" y="5923463"/>
            <a:ext cx="1188000" cy="62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6013-0119-4E77-8366-542CAD2F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" y="6098285"/>
            <a:ext cx="1188000" cy="6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A7B5-4991-4C16-A9D3-B508CC6A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06" y="6028665"/>
            <a:ext cx="1188000" cy="6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7DCCC-F069-4565-A63A-F761D2D5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65" y="5996950"/>
            <a:ext cx="1188000" cy="6283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1" y="5067281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BEF971-9A57-45A0-B46E-E7F96C0E49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58" y="6028665"/>
            <a:ext cx="1451242" cy="76759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A8CF85-E86C-461F-AAD1-DDD2DA226E82}"/>
              </a:ext>
            </a:extLst>
          </p:cNvPr>
          <p:cNvCxnSpPr>
            <a:cxnSpLocks/>
          </p:cNvCxnSpPr>
          <p:nvPr/>
        </p:nvCxnSpPr>
        <p:spPr>
          <a:xfrm flipV="1">
            <a:off x="6339973" y="4245429"/>
            <a:ext cx="3205243" cy="188957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6BB6BC-525D-4460-9A9E-5735485141C4}"/>
              </a:ext>
            </a:extLst>
          </p:cNvPr>
          <p:cNvCxnSpPr/>
          <p:nvPr/>
        </p:nvCxnSpPr>
        <p:spPr>
          <a:xfrm>
            <a:off x="9713168" y="236064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45BF4-F116-4405-AE7B-399CD3EFD3FE}"/>
              </a:ext>
            </a:extLst>
          </p:cNvPr>
          <p:cNvCxnSpPr/>
          <p:nvPr/>
        </p:nvCxnSpPr>
        <p:spPr>
          <a:xfrm>
            <a:off x="9713168" y="385898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05C41D-8E62-4ACE-84EA-36132AFB8AFA}"/>
              </a:ext>
            </a:extLst>
          </p:cNvPr>
          <p:cNvSpPr txBox="1"/>
          <p:nvPr/>
        </p:nvSpPr>
        <p:spPr>
          <a:xfrm>
            <a:off x="-29028" y="-9942"/>
            <a:ext cx="2854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rgbClr val="0056C8"/>
                </a:solidFill>
              </a:rPr>
              <a:t>Anzahl</a:t>
            </a:r>
            <a:r>
              <a:rPr lang="en-GB" sz="2200" dirty="0">
                <a:solidFill>
                  <a:srgbClr val="0056C8"/>
                </a:solidFill>
              </a:rPr>
              <a:t> an </a:t>
            </a:r>
            <a:r>
              <a:rPr lang="en-GB" sz="2200" dirty="0" err="1">
                <a:solidFill>
                  <a:srgbClr val="0056C8"/>
                </a:solidFill>
              </a:rPr>
              <a:t>bekannten</a:t>
            </a:r>
            <a:r>
              <a:rPr lang="en-GB" sz="2200" dirty="0">
                <a:solidFill>
                  <a:srgbClr val="0056C8"/>
                </a:solidFill>
              </a:rPr>
              <a:t> </a:t>
            </a:r>
            <a:r>
              <a:rPr lang="en-GB" sz="2200" dirty="0" err="1">
                <a:solidFill>
                  <a:srgbClr val="0056C8"/>
                </a:solidFill>
              </a:rPr>
              <a:t>Parkh</a:t>
            </a:r>
            <a:r>
              <a:rPr lang="de-DE" sz="2200" dirty="0">
                <a:solidFill>
                  <a:srgbClr val="0056C8"/>
                </a:solidFill>
              </a:rPr>
              <a:t>äusern</a:t>
            </a:r>
            <a:r>
              <a:rPr lang="en-GB" sz="2200" dirty="0">
                <a:solidFill>
                  <a:srgbClr val="0056C8"/>
                </a:solidFill>
              </a:rPr>
              <a:t>: </a:t>
            </a:r>
            <a:r>
              <a:rPr lang="en-GB" sz="2400" b="1" dirty="0">
                <a:solidFill>
                  <a:srgbClr val="0056C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2781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84" y="5056307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45BF4-F116-4405-AE7B-399CD3EFD3FE}"/>
              </a:ext>
            </a:extLst>
          </p:cNvPr>
          <p:cNvCxnSpPr/>
          <p:nvPr/>
        </p:nvCxnSpPr>
        <p:spPr>
          <a:xfrm>
            <a:off x="9694118" y="367800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D5893-A6F9-4685-98C1-9958EC60AE46}"/>
              </a:ext>
            </a:extLst>
          </p:cNvPr>
          <p:cNvCxnSpPr/>
          <p:nvPr/>
        </p:nvCxnSpPr>
        <p:spPr>
          <a:xfrm>
            <a:off x="9774253" y="367800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51E75D-0EC2-45B9-85EE-9E62BCA9CE94}"/>
              </a:ext>
            </a:extLst>
          </p:cNvPr>
          <p:cNvCxnSpPr/>
          <p:nvPr/>
        </p:nvCxnSpPr>
        <p:spPr>
          <a:xfrm>
            <a:off x="9855216" y="367800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EDF15-A12A-44B8-A0A5-035CB549AD6B}"/>
              </a:ext>
            </a:extLst>
          </p:cNvPr>
          <p:cNvCxnSpPr/>
          <p:nvPr/>
        </p:nvCxnSpPr>
        <p:spPr>
          <a:xfrm>
            <a:off x="9938560" y="3682476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19A5B1-A2E8-463A-85A7-E9E413ADD338}"/>
              </a:ext>
            </a:extLst>
          </p:cNvPr>
          <p:cNvCxnSpPr>
            <a:cxnSpLocks/>
          </p:cNvCxnSpPr>
          <p:nvPr/>
        </p:nvCxnSpPr>
        <p:spPr>
          <a:xfrm flipV="1">
            <a:off x="9627394" y="3774281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535BF7-385E-48CE-B42C-1A87460FE026}"/>
              </a:ext>
            </a:extLst>
          </p:cNvPr>
          <p:cNvCxnSpPr/>
          <p:nvPr/>
        </p:nvCxnSpPr>
        <p:spPr>
          <a:xfrm>
            <a:off x="9232461" y="367800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479323-0788-4D0C-9695-A01BBE99CB54}"/>
              </a:ext>
            </a:extLst>
          </p:cNvPr>
          <p:cNvCxnSpPr/>
          <p:nvPr/>
        </p:nvCxnSpPr>
        <p:spPr>
          <a:xfrm>
            <a:off x="9312596" y="367800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BEE94-79DF-4AA4-9D23-7D360F888512}"/>
              </a:ext>
            </a:extLst>
          </p:cNvPr>
          <p:cNvCxnSpPr/>
          <p:nvPr/>
        </p:nvCxnSpPr>
        <p:spPr>
          <a:xfrm>
            <a:off x="9393559" y="367800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B44015-AA2A-4272-942C-B8AA5D630F02}"/>
              </a:ext>
            </a:extLst>
          </p:cNvPr>
          <p:cNvCxnSpPr/>
          <p:nvPr/>
        </p:nvCxnSpPr>
        <p:spPr>
          <a:xfrm>
            <a:off x="9476903" y="3682476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9867E2-411B-40BA-9792-783E4B15F7D9}"/>
              </a:ext>
            </a:extLst>
          </p:cNvPr>
          <p:cNvCxnSpPr>
            <a:cxnSpLocks/>
          </p:cNvCxnSpPr>
          <p:nvPr/>
        </p:nvCxnSpPr>
        <p:spPr>
          <a:xfrm flipV="1">
            <a:off x="9165737" y="3774281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160D4F-7C41-4948-8F1E-DB46B210696A}"/>
              </a:ext>
            </a:extLst>
          </p:cNvPr>
          <p:cNvCxnSpPr/>
          <p:nvPr/>
        </p:nvCxnSpPr>
        <p:spPr>
          <a:xfrm>
            <a:off x="9232461" y="409953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81695F-F304-4275-ABB0-6AA4CE000D18}"/>
              </a:ext>
            </a:extLst>
          </p:cNvPr>
          <p:cNvCxnSpPr/>
          <p:nvPr/>
        </p:nvCxnSpPr>
        <p:spPr>
          <a:xfrm>
            <a:off x="9312596" y="409953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0F703-616F-4C0B-A0D6-B8A0F99C6164}"/>
              </a:ext>
            </a:extLst>
          </p:cNvPr>
          <p:cNvCxnSpPr/>
          <p:nvPr/>
        </p:nvCxnSpPr>
        <p:spPr>
          <a:xfrm>
            <a:off x="9393559" y="409953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0F8781-0C8F-4A40-A1C8-9C8A0DE03540}"/>
              </a:ext>
            </a:extLst>
          </p:cNvPr>
          <p:cNvCxnSpPr/>
          <p:nvPr/>
        </p:nvCxnSpPr>
        <p:spPr>
          <a:xfrm>
            <a:off x="9476903" y="410400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0DACA7-4DAB-4854-87CC-1D17CC4802F8}"/>
              </a:ext>
            </a:extLst>
          </p:cNvPr>
          <p:cNvCxnSpPr/>
          <p:nvPr/>
        </p:nvCxnSpPr>
        <p:spPr>
          <a:xfrm>
            <a:off x="9648670" y="53401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DE269A-0447-49E0-AB9F-6AFDF40BC99A}"/>
              </a:ext>
            </a:extLst>
          </p:cNvPr>
          <p:cNvCxnSpPr/>
          <p:nvPr/>
        </p:nvCxnSpPr>
        <p:spPr>
          <a:xfrm>
            <a:off x="9728805" y="53401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C53BA0-B07E-49B1-90A9-E15970D68668}"/>
              </a:ext>
            </a:extLst>
          </p:cNvPr>
          <p:cNvCxnSpPr/>
          <p:nvPr/>
        </p:nvCxnSpPr>
        <p:spPr>
          <a:xfrm>
            <a:off x="9809768" y="53401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0DCE064-8915-4046-9189-B6DC72E741A2}"/>
              </a:ext>
            </a:extLst>
          </p:cNvPr>
          <p:cNvCxnSpPr/>
          <p:nvPr/>
        </p:nvCxnSpPr>
        <p:spPr>
          <a:xfrm>
            <a:off x="9893112" y="534458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CA9AC5-0FAC-4176-86D3-0DFEE611C879}"/>
              </a:ext>
            </a:extLst>
          </p:cNvPr>
          <p:cNvCxnSpPr>
            <a:cxnSpLocks/>
          </p:cNvCxnSpPr>
          <p:nvPr/>
        </p:nvCxnSpPr>
        <p:spPr>
          <a:xfrm flipV="1">
            <a:off x="9581946" y="5436394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FCBB8E-01EC-4367-973E-45E9BED3F6FC}"/>
              </a:ext>
            </a:extLst>
          </p:cNvPr>
          <p:cNvCxnSpPr/>
          <p:nvPr/>
        </p:nvCxnSpPr>
        <p:spPr>
          <a:xfrm>
            <a:off x="9187013" y="53401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39A439-1FA0-41A2-8A93-04E34DCB9127}"/>
              </a:ext>
            </a:extLst>
          </p:cNvPr>
          <p:cNvCxnSpPr/>
          <p:nvPr/>
        </p:nvCxnSpPr>
        <p:spPr>
          <a:xfrm>
            <a:off x="9267148" y="53401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710512-F13C-4481-8341-D26D12081A07}"/>
              </a:ext>
            </a:extLst>
          </p:cNvPr>
          <p:cNvCxnSpPr/>
          <p:nvPr/>
        </p:nvCxnSpPr>
        <p:spPr>
          <a:xfrm>
            <a:off x="9348111" y="53401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3E7DA5-2E03-4E04-9C18-8C0E6BF051CD}"/>
              </a:ext>
            </a:extLst>
          </p:cNvPr>
          <p:cNvCxnSpPr/>
          <p:nvPr/>
        </p:nvCxnSpPr>
        <p:spPr>
          <a:xfrm>
            <a:off x="9431455" y="534458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C8C034-6684-468F-AEFB-E6025A35B9A8}"/>
              </a:ext>
            </a:extLst>
          </p:cNvPr>
          <p:cNvCxnSpPr>
            <a:cxnSpLocks/>
          </p:cNvCxnSpPr>
          <p:nvPr/>
        </p:nvCxnSpPr>
        <p:spPr>
          <a:xfrm flipV="1">
            <a:off x="9120289" y="5436394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2EFC39-3AC5-4FDB-AF34-A6A502CDFCBB}"/>
              </a:ext>
            </a:extLst>
          </p:cNvPr>
          <p:cNvCxnSpPr/>
          <p:nvPr/>
        </p:nvCxnSpPr>
        <p:spPr>
          <a:xfrm>
            <a:off x="9187013" y="57616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A37F16-6662-4F19-B5F7-360FE452091D}"/>
              </a:ext>
            </a:extLst>
          </p:cNvPr>
          <p:cNvCxnSpPr/>
          <p:nvPr/>
        </p:nvCxnSpPr>
        <p:spPr>
          <a:xfrm>
            <a:off x="9267148" y="57616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C7C6A-24D9-44C7-BBBF-27AED44B8F58}"/>
              </a:ext>
            </a:extLst>
          </p:cNvPr>
          <p:cNvCxnSpPr/>
          <p:nvPr/>
        </p:nvCxnSpPr>
        <p:spPr>
          <a:xfrm>
            <a:off x="9348111" y="57616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938D612-4681-422D-B771-90A5EE41C7A2}"/>
              </a:ext>
            </a:extLst>
          </p:cNvPr>
          <p:cNvCxnSpPr/>
          <p:nvPr/>
        </p:nvCxnSpPr>
        <p:spPr>
          <a:xfrm>
            <a:off x="9431455" y="576611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36EB47-519B-4726-A8B1-817C3F5660EB}"/>
              </a:ext>
            </a:extLst>
          </p:cNvPr>
          <p:cNvCxnSpPr>
            <a:cxnSpLocks/>
          </p:cNvCxnSpPr>
          <p:nvPr/>
        </p:nvCxnSpPr>
        <p:spPr>
          <a:xfrm flipV="1">
            <a:off x="9120289" y="5857923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6948ECA-12F8-409E-91C1-37F6F69C6A21}"/>
              </a:ext>
            </a:extLst>
          </p:cNvPr>
          <p:cNvCxnSpPr/>
          <p:nvPr/>
        </p:nvCxnSpPr>
        <p:spPr>
          <a:xfrm>
            <a:off x="9641223" y="577368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7583E8-FECB-45D6-ACB8-8ECFFB652B08}"/>
              </a:ext>
            </a:extLst>
          </p:cNvPr>
          <p:cNvCxnSpPr/>
          <p:nvPr/>
        </p:nvCxnSpPr>
        <p:spPr>
          <a:xfrm>
            <a:off x="9721358" y="577368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1E1917-719B-4993-B670-6B31CCC2AAD4}"/>
              </a:ext>
            </a:extLst>
          </p:cNvPr>
          <p:cNvCxnSpPr/>
          <p:nvPr/>
        </p:nvCxnSpPr>
        <p:spPr>
          <a:xfrm>
            <a:off x="9802321" y="577368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0C020B-B28C-4758-B336-A64169F1BE14}"/>
              </a:ext>
            </a:extLst>
          </p:cNvPr>
          <p:cNvCxnSpPr/>
          <p:nvPr/>
        </p:nvCxnSpPr>
        <p:spPr>
          <a:xfrm>
            <a:off x="9885665" y="5778156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D0EA49-3042-4E1A-8D71-6619BE123108}"/>
              </a:ext>
            </a:extLst>
          </p:cNvPr>
          <p:cNvCxnSpPr>
            <a:cxnSpLocks/>
          </p:cNvCxnSpPr>
          <p:nvPr/>
        </p:nvCxnSpPr>
        <p:spPr>
          <a:xfrm flipV="1">
            <a:off x="9574499" y="5869961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168BFC-BD8A-4C06-A6E2-AB7A02C7CEEB}"/>
              </a:ext>
            </a:extLst>
          </p:cNvPr>
          <p:cNvCxnSpPr/>
          <p:nvPr/>
        </p:nvCxnSpPr>
        <p:spPr>
          <a:xfrm>
            <a:off x="9610774" y="22923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290A4C5-9281-4EB6-80B0-B6941055CA1B}"/>
              </a:ext>
            </a:extLst>
          </p:cNvPr>
          <p:cNvCxnSpPr/>
          <p:nvPr/>
        </p:nvCxnSpPr>
        <p:spPr>
          <a:xfrm>
            <a:off x="9690909" y="22923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34A23CC-B1F6-4991-925E-D1BD6DDD5201}"/>
              </a:ext>
            </a:extLst>
          </p:cNvPr>
          <p:cNvCxnSpPr/>
          <p:nvPr/>
        </p:nvCxnSpPr>
        <p:spPr>
          <a:xfrm>
            <a:off x="9771872" y="22923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22643F-F05E-4A53-97C3-FEF8F4DE4C59}"/>
              </a:ext>
            </a:extLst>
          </p:cNvPr>
          <p:cNvCxnSpPr/>
          <p:nvPr/>
        </p:nvCxnSpPr>
        <p:spPr>
          <a:xfrm>
            <a:off x="9855216" y="23369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42D4E0F-D926-46F5-9CF1-5459B0B9029D}"/>
              </a:ext>
            </a:extLst>
          </p:cNvPr>
          <p:cNvCxnSpPr/>
          <p:nvPr/>
        </p:nvCxnSpPr>
        <p:spPr>
          <a:xfrm>
            <a:off x="9149117" y="22923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C56BC7-72E0-4D6A-B077-EC14F5FEA7A8}"/>
              </a:ext>
            </a:extLst>
          </p:cNvPr>
          <p:cNvCxnSpPr/>
          <p:nvPr/>
        </p:nvCxnSpPr>
        <p:spPr>
          <a:xfrm>
            <a:off x="9229252" y="22923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73F9A24-3067-4FC9-880E-CA3928F87245}"/>
              </a:ext>
            </a:extLst>
          </p:cNvPr>
          <p:cNvCxnSpPr/>
          <p:nvPr/>
        </p:nvCxnSpPr>
        <p:spPr>
          <a:xfrm>
            <a:off x="9310215" y="22923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6A14B46-9853-4F09-89A7-BE90A81388D9}"/>
              </a:ext>
            </a:extLst>
          </p:cNvPr>
          <p:cNvCxnSpPr/>
          <p:nvPr/>
        </p:nvCxnSpPr>
        <p:spPr>
          <a:xfrm>
            <a:off x="9393559" y="233698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25C6591-EDE4-4A4F-A6D1-E7A36888F490}"/>
              </a:ext>
            </a:extLst>
          </p:cNvPr>
          <p:cNvCxnSpPr>
            <a:cxnSpLocks/>
          </p:cNvCxnSpPr>
          <p:nvPr/>
        </p:nvCxnSpPr>
        <p:spPr>
          <a:xfrm flipV="1">
            <a:off x="9082393" y="325503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280E70B-6074-4C6C-B184-E399B6B146BC}"/>
              </a:ext>
            </a:extLst>
          </p:cNvPr>
          <p:cNvCxnSpPr/>
          <p:nvPr/>
        </p:nvCxnSpPr>
        <p:spPr>
          <a:xfrm>
            <a:off x="9603327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A20B19-EBD2-45C2-B61A-CD93493B9603}"/>
              </a:ext>
            </a:extLst>
          </p:cNvPr>
          <p:cNvCxnSpPr/>
          <p:nvPr/>
        </p:nvCxnSpPr>
        <p:spPr>
          <a:xfrm>
            <a:off x="9683462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E30E89-50C5-413D-9CDD-4D593282DEF7}"/>
              </a:ext>
            </a:extLst>
          </p:cNvPr>
          <p:cNvCxnSpPr/>
          <p:nvPr/>
        </p:nvCxnSpPr>
        <p:spPr>
          <a:xfrm>
            <a:off x="9764425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1FD1E37-28E4-4E0D-A37E-D652DC3F285D}"/>
              </a:ext>
            </a:extLst>
          </p:cNvPr>
          <p:cNvCxnSpPr/>
          <p:nvPr/>
        </p:nvCxnSpPr>
        <p:spPr>
          <a:xfrm>
            <a:off x="9847769" y="19099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50FD1D-D348-47F0-9A89-8F0FCD56E8EA}"/>
              </a:ext>
            </a:extLst>
          </p:cNvPr>
          <p:cNvCxnSpPr>
            <a:cxnSpLocks/>
          </p:cNvCxnSpPr>
          <p:nvPr/>
        </p:nvCxnSpPr>
        <p:spPr>
          <a:xfrm flipV="1">
            <a:off x="9536603" y="200175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35428D8-7FA2-40A9-8A09-082C3AB7E09E}"/>
              </a:ext>
            </a:extLst>
          </p:cNvPr>
          <p:cNvCxnSpPr/>
          <p:nvPr/>
        </p:nvCxnSpPr>
        <p:spPr>
          <a:xfrm>
            <a:off x="9141670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AE3BFC3-DD2B-4B29-ADF1-FCB376A2582E}"/>
              </a:ext>
            </a:extLst>
          </p:cNvPr>
          <p:cNvCxnSpPr/>
          <p:nvPr/>
        </p:nvCxnSpPr>
        <p:spPr>
          <a:xfrm>
            <a:off x="9221805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1AFA013-1D1F-4DA7-AF18-2EAA5FEB0565}"/>
              </a:ext>
            </a:extLst>
          </p:cNvPr>
          <p:cNvCxnSpPr/>
          <p:nvPr/>
        </p:nvCxnSpPr>
        <p:spPr>
          <a:xfrm>
            <a:off x="9302768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3D271E8-3FBC-41B2-81C1-EF36DDE66B27}"/>
              </a:ext>
            </a:extLst>
          </p:cNvPr>
          <p:cNvCxnSpPr/>
          <p:nvPr/>
        </p:nvCxnSpPr>
        <p:spPr>
          <a:xfrm>
            <a:off x="9386112" y="19099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7455E4-4C13-494D-8B23-0AC251B8AFAB}"/>
              </a:ext>
            </a:extLst>
          </p:cNvPr>
          <p:cNvCxnSpPr>
            <a:cxnSpLocks/>
          </p:cNvCxnSpPr>
          <p:nvPr/>
        </p:nvCxnSpPr>
        <p:spPr>
          <a:xfrm flipV="1">
            <a:off x="9074946" y="200175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18D86-5ED8-4A48-8FE8-C39007C05951}"/>
              </a:ext>
            </a:extLst>
          </p:cNvPr>
          <p:cNvCxnSpPr/>
          <p:nvPr/>
        </p:nvCxnSpPr>
        <p:spPr>
          <a:xfrm>
            <a:off x="9141670" y="232701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50176B6-2A9B-4884-ACC6-50B39DD4789B}"/>
              </a:ext>
            </a:extLst>
          </p:cNvPr>
          <p:cNvCxnSpPr/>
          <p:nvPr/>
        </p:nvCxnSpPr>
        <p:spPr>
          <a:xfrm>
            <a:off x="9221805" y="232701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6AA3269-396C-42EC-B731-604929377C6B}"/>
              </a:ext>
            </a:extLst>
          </p:cNvPr>
          <p:cNvCxnSpPr/>
          <p:nvPr/>
        </p:nvCxnSpPr>
        <p:spPr>
          <a:xfrm>
            <a:off x="9302768" y="232701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1BD839-BDC8-41FD-8A35-D0D078B69C92}"/>
              </a:ext>
            </a:extLst>
          </p:cNvPr>
          <p:cNvCxnSpPr/>
          <p:nvPr/>
        </p:nvCxnSpPr>
        <p:spPr>
          <a:xfrm>
            <a:off x="9386112" y="233147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29D380-7BBB-4186-82CD-AFFBC64D7AD3}"/>
              </a:ext>
            </a:extLst>
          </p:cNvPr>
          <p:cNvCxnSpPr>
            <a:cxnSpLocks/>
          </p:cNvCxnSpPr>
          <p:nvPr/>
        </p:nvCxnSpPr>
        <p:spPr>
          <a:xfrm flipV="1">
            <a:off x="9074946" y="2423284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C7BC165-94EF-4C28-A85D-EA4ED8408C70}"/>
              </a:ext>
            </a:extLst>
          </p:cNvPr>
          <p:cNvCxnSpPr/>
          <p:nvPr/>
        </p:nvCxnSpPr>
        <p:spPr>
          <a:xfrm>
            <a:off x="9595880" y="23390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758F8F4-D9EF-400F-8530-548BF41E5438}"/>
              </a:ext>
            </a:extLst>
          </p:cNvPr>
          <p:cNvCxnSpPr/>
          <p:nvPr/>
        </p:nvCxnSpPr>
        <p:spPr>
          <a:xfrm>
            <a:off x="9676015" y="23390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547FB60-0E6B-4142-B783-07E9B3620DDA}"/>
              </a:ext>
            </a:extLst>
          </p:cNvPr>
          <p:cNvCxnSpPr/>
          <p:nvPr/>
        </p:nvCxnSpPr>
        <p:spPr>
          <a:xfrm>
            <a:off x="9756978" y="23390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673ADD3-B736-4D0C-BCC7-52EC2DDC17E2}"/>
              </a:ext>
            </a:extLst>
          </p:cNvPr>
          <p:cNvCxnSpPr/>
          <p:nvPr/>
        </p:nvCxnSpPr>
        <p:spPr>
          <a:xfrm>
            <a:off x="9840322" y="234351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5174E5F-F26D-4D68-A0EF-2D58A78C1288}"/>
              </a:ext>
            </a:extLst>
          </p:cNvPr>
          <p:cNvCxnSpPr>
            <a:cxnSpLocks/>
          </p:cNvCxnSpPr>
          <p:nvPr/>
        </p:nvCxnSpPr>
        <p:spPr>
          <a:xfrm flipV="1">
            <a:off x="9529156" y="2435322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2C58AA-9CAC-41E3-90DF-A9F079437446}"/>
              </a:ext>
            </a:extLst>
          </p:cNvPr>
          <p:cNvCxnSpPr/>
          <p:nvPr/>
        </p:nvCxnSpPr>
        <p:spPr>
          <a:xfrm>
            <a:off x="9141670" y="273863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C5271F7-ED10-4EF9-98CE-21B40E954904}"/>
              </a:ext>
            </a:extLst>
          </p:cNvPr>
          <p:cNvCxnSpPr/>
          <p:nvPr/>
        </p:nvCxnSpPr>
        <p:spPr>
          <a:xfrm>
            <a:off x="9221805" y="273863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EAC0ED-56D8-4B8E-AF7D-B34ED17AA333}"/>
              </a:ext>
            </a:extLst>
          </p:cNvPr>
          <p:cNvCxnSpPr/>
          <p:nvPr/>
        </p:nvCxnSpPr>
        <p:spPr>
          <a:xfrm>
            <a:off x="9302768" y="273863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92716B7-4F29-4B21-9F60-B31C81ABDDB2}"/>
              </a:ext>
            </a:extLst>
          </p:cNvPr>
          <p:cNvCxnSpPr/>
          <p:nvPr/>
        </p:nvCxnSpPr>
        <p:spPr>
          <a:xfrm>
            <a:off x="9386112" y="274310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08D3789-8ED4-4947-93FE-E7240E32F25D}"/>
              </a:ext>
            </a:extLst>
          </p:cNvPr>
          <p:cNvCxnSpPr>
            <a:cxnSpLocks/>
          </p:cNvCxnSpPr>
          <p:nvPr/>
        </p:nvCxnSpPr>
        <p:spPr>
          <a:xfrm flipV="1">
            <a:off x="9074946" y="2834908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C4A47BC-2900-41C9-BC88-A17F23C015A0}"/>
              </a:ext>
            </a:extLst>
          </p:cNvPr>
          <p:cNvCxnSpPr/>
          <p:nvPr/>
        </p:nvCxnSpPr>
        <p:spPr>
          <a:xfrm>
            <a:off x="9595880" y="275067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84A49C3-6038-4849-B936-B62F2ABB7299}"/>
              </a:ext>
            </a:extLst>
          </p:cNvPr>
          <p:cNvCxnSpPr/>
          <p:nvPr/>
        </p:nvCxnSpPr>
        <p:spPr>
          <a:xfrm>
            <a:off x="9676015" y="275067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80E890-7F26-43C0-9FC5-499CF161882C}"/>
              </a:ext>
            </a:extLst>
          </p:cNvPr>
          <p:cNvCxnSpPr/>
          <p:nvPr/>
        </p:nvCxnSpPr>
        <p:spPr>
          <a:xfrm>
            <a:off x="9756978" y="275067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96A2A74-E264-4823-9AE4-6C712ED31270}"/>
              </a:ext>
            </a:extLst>
          </p:cNvPr>
          <p:cNvCxnSpPr/>
          <p:nvPr/>
        </p:nvCxnSpPr>
        <p:spPr>
          <a:xfrm>
            <a:off x="9201077" y="620578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0D7E60-103F-431A-AD64-85D791D6AC00}"/>
              </a:ext>
            </a:extLst>
          </p:cNvPr>
          <p:cNvCxnSpPr/>
          <p:nvPr/>
        </p:nvCxnSpPr>
        <p:spPr>
          <a:xfrm>
            <a:off x="9281212" y="620578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211869C-6D12-477B-8278-A30D2A46756A}"/>
              </a:ext>
            </a:extLst>
          </p:cNvPr>
          <p:cNvCxnSpPr/>
          <p:nvPr/>
        </p:nvCxnSpPr>
        <p:spPr>
          <a:xfrm>
            <a:off x="9362175" y="620578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519165-B110-4A77-9C1E-29B879F1104F}"/>
              </a:ext>
            </a:extLst>
          </p:cNvPr>
          <p:cNvCxnSpPr/>
          <p:nvPr/>
        </p:nvCxnSpPr>
        <p:spPr>
          <a:xfrm>
            <a:off x="9445519" y="62102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EA3E03C-EFA9-414A-9264-FE3D611C9F43}"/>
              </a:ext>
            </a:extLst>
          </p:cNvPr>
          <p:cNvCxnSpPr>
            <a:cxnSpLocks/>
          </p:cNvCxnSpPr>
          <p:nvPr/>
        </p:nvCxnSpPr>
        <p:spPr>
          <a:xfrm flipV="1">
            <a:off x="9134353" y="6302054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DA964B8-6B84-4B8B-B45F-1C6C5F6BA534}"/>
              </a:ext>
            </a:extLst>
          </p:cNvPr>
          <p:cNvCxnSpPr/>
          <p:nvPr/>
        </p:nvCxnSpPr>
        <p:spPr>
          <a:xfrm>
            <a:off x="9655287" y="621781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04DB1AA-F943-4E85-8356-98DDAB248559}"/>
              </a:ext>
            </a:extLst>
          </p:cNvPr>
          <p:cNvSpPr txBox="1"/>
          <p:nvPr/>
        </p:nvSpPr>
        <p:spPr>
          <a:xfrm>
            <a:off x="-29028" y="-9942"/>
            <a:ext cx="2854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rgbClr val="0056C8"/>
                </a:solidFill>
              </a:rPr>
              <a:t>Anzahl</a:t>
            </a:r>
            <a:r>
              <a:rPr lang="en-GB" sz="2200" dirty="0">
                <a:solidFill>
                  <a:srgbClr val="0056C8"/>
                </a:solidFill>
              </a:rPr>
              <a:t> an </a:t>
            </a:r>
            <a:r>
              <a:rPr lang="en-GB" sz="2200" dirty="0" err="1">
                <a:solidFill>
                  <a:srgbClr val="0056C8"/>
                </a:solidFill>
              </a:rPr>
              <a:t>bekannten</a:t>
            </a:r>
            <a:r>
              <a:rPr lang="en-GB" sz="2200" dirty="0">
                <a:solidFill>
                  <a:srgbClr val="0056C8"/>
                </a:solidFill>
              </a:rPr>
              <a:t> </a:t>
            </a:r>
            <a:r>
              <a:rPr lang="en-GB" sz="2200" dirty="0" err="1">
                <a:solidFill>
                  <a:srgbClr val="0056C8"/>
                </a:solidFill>
              </a:rPr>
              <a:t>Parkh</a:t>
            </a:r>
            <a:r>
              <a:rPr lang="de-DE" sz="2200" dirty="0">
                <a:solidFill>
                  <a:srgbClr val="0056C8"/>
                </a:solidFill>
              </a:rPr>
              <a:t>äusern</a:t>
            </a:r>
            <a:r>
              <a:rPr lang="en-GB" sz="2200" dirty="0">
                <a:solidFill>
                  <a:srgbClr val="0056C8"/>
                </a:solidFill>
              </a:rPr>
              <a:t>: </a:t>
            </a:r>
            <a:r>
              <a:rPr lang="en-GB" sz="2400" b="1" dirty="0">
                <a:solidFill>
                  <a:srgbClr val="0056C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264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8593B-8EA0-47D5-A84F-01C23B82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2364204"/>
            <a:ext cx="8757874" cy="42576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9AA76B-2999-4496-BE74-A1F011E8F011}"/>
              </a:ext>
            </a:extLst>
          </p:cNvPr>
          <p:cNvCxnSpPr>
            <a:cxnSpLocks/>
          </p:cNvCxnSpPr>
          <p:nvPr/>
        </p:nvCxnSpPr>
        <p:spPr>
          <a:xfrm flipH="1">
            <a:off x="3301185" y="3172826"/>
            <a:ext cx="689790" cy="63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3F64A-33B7-439B-B382-9C5F49A0171C}"/>
              </a:ext>
            </a:extLst>
          </p:cNvPr>
          <p:cNvSpPr/>
          <p:nvPr/>
        </p:nvSpPr>
        <p:spPr>
          <a:xfrm>
            <a:off x="7423604" y="2228850"/>
            <a:ext cx="2200275" cy="4827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ADDDD-BA15-404B-80C9-CF0A6A9797CC}"/>
              </a:ext>
            </a:extLst>
          </p:cNvPr>
          <p:cNvSpPr txBox="1"/>
          <p:nvPr/>
        </p:nvSpPr>
        <p:spPr>
          <a:xfrm>
            <a:off x="3571876" y="2803494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Updated every 3 min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3B220E-8790-4E34-9023-1E17BF7BC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30" y="3240503"/>
            <a:ext cx="3573360" cy="323864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7E2E1C42-25F1-44C8-BBA7-5D0A3FAAF165}"/>
              </a:ext>
            </a:extLst>
          </p:cNvPr>
          <p:cNvSpPr/>
          <p:nvPr/>
        </p:nvSpPr>
        <p:spPr>
          <a:xfrm>
            <a:off x="7628601" y="4298617"/>
            <a:ext cx="539052" cy="388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370A5-5EAD-4BC6-8891-DE888D820A63}"/>
              </a:ext>
            </a:extLst>
          </p:cNvPr>
          <p:cNvCxnSpPr>
            <a:cxnSpLocks/>
          </p:cNvCxnSpPr>
          <p:nvPr/>
        </p:nvCxnSpPr>
        <p:spPr>
          <a:xfrm flipH="1">
            <a:off x="3301184" y="3172826"/>
            <a:ext cx="785041" cy="90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E6C55E-C682-4EB7-AD0A-769AE58DE31F}"/>
              </a:ext>
            </a:extLst>
          </p:cNvPr>
          <p:cNvCxnSpPr>
            <a:cxnSpLocks/>
          </p:cNvCxnSpPr>
          <p:nvPr/>
        </p:nvCxnSpPr>
        <p:spPr>
          <a:xfrm flipH="1">
            <a:off x="3329313" y="3172826"/>
            <a:ext cx="858739" cy="111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F726CD-B05C-49DD-AC87-951D4DC27EB7}"/>
              </a:ext>
            </a:extLst>
          </p:cNvPr>
          <p:cNvCxnSpPr>
            <a:cxnSpLocks/>
          </p:cNvCxnSpPr>
          <p:nvPr/>
        </p:nvCxnSpPr>
        <p:spPr>
          <a:xfrm>
            <a:off x="5109393" y="3172826"/>
            <a:ext cx="453207" cy="63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AF89A8-DEBD-44A1-85C2-DA0B51D8DA8E}"/>
              </a:ext>
            </a:extLst>
          </p:cNvPr>
          <p:cNvCxnSpPr>
            <a:cxnSpLocks/>
          </p:cNvCxnSpPr>
          <p:nvPr/>
        </p:nvCxnSpPr>
        <p:spPr>
          <a:xfrm>
            <a:off x="5027351" y="3172826"/>
            <a:ext cx="535249" cy="90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F8550-5684-48DF-83C9-65607605AAA9}"/>
              </a:ext>
            </a:extLst>
          </p:cNvPr>
          <p:cNvCxnSpPr>
            <a:cxnSpLocks/>
          </p:cNvCxnSpPr>
          <p:nvPr/>
        </p:nvCxnSpPr>
        <p:spPr>
          <a:xfrm>
            <a:off x="4956656" y="3172826"/>
            <a:ext cx="605944" cy="112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B44430-0C70-43CB-AC05-EDEE0BE5E976}"/>
              </a:ext>
            </a:extLst>
          </p:cNvPr>
          <p:cNvCxnSpPr>
            <a:cxnSpLocks/>
          </p:cNvCxnSpPr>
          <p:nvPr/>
        </p:nvCxnSpPr>
        <p:spPr>
          <a:xfrm flipH="1">
            <a:off x="4298669" y="3179534"/>
            <a:ext cx="107981" cy="3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85BFAA-6302-41D1-857F-BAEF0D83C5A9}"/>
              </a:ext>
            </a:extLst>
          </p:cNvPr>
          <p:cNvCxnSpPr>
            <a:cxnSpLocks/>
          </p:cNvCxnSpPr>
          <p:nvPr/>
        </p:nvCxnSpPr>
        <p:spPr>
          <a:xfrm>
            <a:off x="4549260" y="3179534"/>
            <a:ext cx="6668" cy="3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9F6C3-A3F6-4E19-82E7-5F76785FD633}"/>
              </a:ext>
            </a:extLst>
          </p:cNvPr>
          <p:cNvCxnSpPr>
            <a:cxnSpLocks/>
          </p:cNvCxnSpPr>
          <p:nvPr/>
        </p:nvCxnSpPr>
        <p:spPr>
          <a:xfrm>
            <a:off x="4711756" y="3179534"/>
            <a:ext cx="133548" cy="38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2DB243-CF52-46EB-8652-C3A0FF853B85}"/>
              </a:ext>
            </a:extLst>
          </p:cNvPr>
          <p:cNvSpPr txBox="1"/>
          <p:nvPr/>
        </p:nvSpPr>
        <p:spPr>
          <a:xfrm>
            <a:off x="1369785" y="1834862"/>
            <a:ext cx="585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https://www.parken-mannheim.de/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C62C2A-15F5-4CAE-9332-FB08B00AB7EA}"/>
              </a:ext>
            </a:extLst>
          </p:cNvPr>
          <p:cNvSpPr txBox="1"/>
          <p:nvPr/>
        </p:nvSpPr>
        <p:spPr>
          <a:xfrm>
            <a:off x="2095500" y="170354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Car park occupancies</a:t>
            </a:r>
          </a:p>
        </p:txBody>
      </p:sp>
    </p:spTree>
    <p:extLst>
      <p:ext uri="{BB962C8B-B14F-4D97-AF65-F5344CB8AC3E}">
        <p14:creationId xmlns:p14="http://schemas.microsoft.com/office/powerpoint/2010/main" val="2069881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14A6057-DBFF-4640-BAF7-17FCF8295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84" y="5056307"/>
            <a:ext cx="2249633" cy="18746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F56A3-7B7C-47CF-86ED-7D87E41C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70" y="-117288"/>
            <a:ext cx="2163507" cy="163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D03F3-C567-4E90-824C-8FB7F4323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30" y="1753345"/>
            <a:ext cx="1752708" cy="1874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F6C1-98C9-4D11-A4C7-9C2BD895D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22" y="3194857"/>
            <a:ext cx="1889232" cy="1639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45BF4-F116-4405-AE7B-399CD3EFD3FE}"/>
              </a:ext>
            </a:extLst>
          </p:cNvPr>
          <p:cNvCxnSpPr/>
          <p:nvPr/>
        </p:nvCxnSpPr>
        <p:spPr>
          <a:xfrm>
            <a:off x="9461891" y="546326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D5893-A6F9-4685-98C1-9958EC60AE46}"/>
              </a:ext>
            </a:extLst>
          </p:cNvPr>
          <p:cNvCxnSpPr/>
          <p:nvPr/>
        </p:nvCxnSpPr>
        <p:spPr>
          <a:xfrm>
            <a:off x="9542026" y="546326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51E75D-0EC2-45B9-85EE-9E62BCA9CE94}"/>
              </a:ext>
            </a:extLst>
          </p:cNvPr>
          <p:cNvCxnSpPr/>
          <p:nvPr/>
        </p:nvCxnSpPr>
        <p:spPr>
          <a:xfrm>
            <a:off x="9622989" y="546326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EDF15-A12A-44B8-A0A5-035CB549AD6B}"/>
              </a:ext>
            </a:extLst>
          </p:cNvPr>
          <p:cNvCxnSpPr/>
          <p:nvPr/>
        </p:nvCxnSpPr>
        <p:spPr>
          <a:xfrm>
            <a:off x="9706333" y="546773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19A5B1-A2E8-463A-85A7-E9E413ADD338}"/>
              </a:ext>
            </a:extLst>
          </p:cNvPr>
          <p:cNvCxnSpPr>
            <a:cxnSpLocks/>
          </p:cNvCxnSpPr>
          <p:nvPr/>
        </p:nvCxnSpPr>
        <p:spPr>
          <a:xfrm flipV="1">
            <a:off x="9395167" y="5559536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535BF7-385E-48CE-B42C-1A87460FE026}"/>
              </a:ext>
            </a:extLst>
          </p:cNvPr>
          <p:cNvCxnSpPr/>
          <p:nvPr/>
        </p:nvCxnSpPr>
        <p:spPr>
          <a:xfrm>
            <a:off x="9000234" y="546326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479323-0788-4D0C-9695-A01BBE99CB54}"/>
              </a:ext>
            </a:extLst>
          </p:cNvPr>
          <p:cNvCxnSpPr/>
          <p:nvPr/>
        </p:nvCxnSpPr>
        <p:spPr>
          <a:xfrm>
            <a:off x="9080369" y="546326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BEE94-79DF-4AA4-9D23-7D360F888512}"/>
              </a:ext>
            </a:extLst>
          </p:cNvPr>
          <p:cNvCxnSpPr/>
          <p:nvPr/>
        </p:nvCxnSpPr>
        <p:spPr>
          <a:xfrm>
            <a:off x="9161332" y="546326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B44015-AA2A-4272-942C-B8AA5D630F02}"/>
              </a:ext>
            </a:extLst>
          </p:cNvPr>
          <p:cNvCxnSpPr/>
          <p:nvPr/>
        </p:nvCxnSpPr>
        <p:spPr>
          <a:xfrm>
            <a:off x="9244676" y="546773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9867E2-411B-40BA-9792-783E4B15F7D9}"/>
              </a:ext>
            </a:extLst>
          </p:cNvPr>
          <p:cNvCxnSpPr>
            <a:cxnSpLocks/>
          </p:cNvCxnSpPr>
          <p:nvPr/>
        </p:nvCxnSpPr>
        <p:spPr>
          <a:xfrm flipV="1">
            <a:off x="8933510" y="5559536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160D4F-7C41-4948-8F1E-DB46B210696A}"/>
              </a:ext>
            </a:extLst>
          </p:cNvPr>
          <p:cNvCxnSpPr/>
          <p:nvPr/>
        </p:nvCxnSpPr>
        <p:spPr>
          <a:xfrm>
            <a:off x="9000234" y="58847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81695F-F304-4275-ABB0-6AA4CE000D18}"/>
              </a:ext>
            </a:extLst>
          </p:cNvPr>
          <p:cNvCxnSpPr/>
          <p:nvPr/>
        </p:nvCxnSpPr>
        <p:spPr>
          <a:xfrm>
            <a:off x="9080369" y="58847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0F703-616F-4C0B-A0D6-B8A0F99C6164}"/>
              </a:ext>
            </a:extLst>
          </p:cNvPr>
          <p:cNvCxnSpPr/>
          <p:nvPr/>
        </p:nvCxnSpPr>
        <p:spPr>
          <a:xfrm>
            <a:off x="9161332" y="58847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0F8781-0C8F-4A40-A1C8-9C8A0DE03540}"/>
              </a:ext>
            </a:extLst>
          </p:cNvPr>
          <p:cNvCxnSpPr/>
          <p:nvPr/>
        </p:nvCxnSpPr>
        <p:spPr>
          <a:xfrm>
            <a:off x="9244676" y="588926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0DACA7-4DAB-4854-87CC-1D17CC4802F8}"/>
              </a:ext>
            </a:extLst>
          </p:cNvPr>
          <p:cNvCxnSpPr/>
          <p:nvPr/>
        </p:nvCxnSpPr>
        <p:spPr>
          <a:xfrm>
            <a:off x="9561580" y="2310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DE269A-0447-49E0-AB9F-6AFDF40BC99A}"/>
              </a:ext>
            </a:extLst>
          </p:cNvPr>
          <p:cNvCxnSpPr/>
          <p:nvPr/>
        </p:nvCxnSpPr>
        <p:spPr>
          <a:xfrm>
            <a:off x="9641715" y="2310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C53BA0-B07E-49B1-90A9-E15970D68668}"/>
              </a:ext>
            </a:extLst>
          </p:cNvPr>
          <p:cNvCxnSpPr/>
          <p:nvPr/>
        </p:nvCxnSpPr>
        <p:spPr>
          <a:xfrm>
            <a:off x="9722678" y="2310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0DCE064-8915-4046-9189-B6DC72E741A2}"/>
              </a:ext>
            </a:extLst>
          </p:cNvPr>
          <p:cNvCxnSpPr/>
          <p:nvPr/>
        </p:nvCxnSpPr>
        <p:spPr>
          <a:xfrm>
            <a:off x="9806022" y="23556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CA9AC5-0FAC-4176-86D3-0DFEE611C879}"/>
              </a:ext>
            </a:extLst>
          </p:cNvPr>
          <p:cNvCxnSpPr>
            <a:cxnSpLocks/>
          </p:cNvCxnSpPr>
          <p:nvPr/>
        </p:nvCxnSpPr>
        <p:spPr>
          <a:xfrm flipV="1">
            <a:off x="9494856" y="32736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FCBB8E-01EC-4367-973E-45E9BED3F6FC}"/>
              </a:ext>
            </a:extLst>
          </p:cNvPr>
          <p:cNvCxnSpPr/>
          <p:nvPr/>
        </p:nvCxnSpPr>
        <p:spPr>
          <a:xfrm>
            <a:off x="9099923" y="2310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39A439-1FA0-41A2-8A93-04E34DCB9127}"/>
              </a:ext>
            </a:extLst>
          </p:cNvPr>
          <p:cNvCxnSpPr/>
          <p:nvPr/>
        </p:nvCxnSpPr>
        <p:spPr>
          <a:xfrm>
            <a:off x="9180058" y="2310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710512-F13C-4481-8341-D26D12081A07}"/>
              </a:ext>
            </a:extLst>
          </p:cNvPr>
          <p:cNvCxnSpPr/>
          <p:nvPr/>
        </p:nvCxnSpPr>
        <p:spPr>
          <a:xfrm>
            <a:off x="9261021" y="23109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3E7DA5-2E03-4E04-9C18-8C0E6BF051CD}"/>
              </a:ext>
            </a:extLst>
          </p:cNvPr>
          <p:cNvCxnSpPr/>
          <p:nvPr/>
        </p:nvCxnSpPr>
        <p:spPr>
          <a:xfrm>
            <a:off x="9344365" y="23556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C8C034-6684-468F-AEFB-E6025A35B9A8}"/>
              </a:ext>
            </a:extLst>
          </p:cNvPr>
          <p:cNvCxnSpPr>
            <a:cxnSpLocks/>
          </p:cNvCxnSpPr>
          <p:nvPr/>
        </p:nvCxnSpPr>
        <p:spPr>
          <a:xfrm flipV="1">
            <a:off x="9033199" y="32736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2EFC39-3AC5-4FDB-AF34-A6A502CDFCBB}"/>
              </a:ext>
            </a:extLst>
          </p:cNvPr>
          <p:cNvCxnSpPr/>
          <p:nvPr/>
        </p:nvCxnSpPr>
        <p:spPr>
          <a:xfrm>
            <a:off x="9099923" y="6526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A37F16-6662-4F19-B5F7-360FE452091D}"/>
              </a:ext>
            </a:extLst>
          </p:cNvPr>
          <p:cNvCxnSpPr/>
          <p:nvPr/>
        </p:nvCxnSpPr>
        <p:spPr>
          <a:xfrm>
            <a:off x="9180058" y="6526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C7C6A-24D9-44C7-BBBF-27AED44B8F58}"/>
              </a:ext>
            </a:extLst>
          </p:cNvPr>
          <p:cNvCxnSpPr/>
          <p:nvPr/>
        </p:nvCxnSpPr>
        <p:spPr>
          <a:xfrm>
            <a:off x="9261021" y="65262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938D612-4681-422D-B771-90A5EE41C7A2}"/>
              </a:ext>
            </a:extLst>
          </p:cNvPr>
          <p:cNvCxnSpPr/>
          <p:nvPr/>
        </p:nvCxnSpPr>
        <p:spPr>
          <a:xfrm>
            <a:off x="9344365" y="65708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36EB47-519B-4726-A8B1-817C3F5660EB}"/>
              </a:ext>
            </a:extLst>
          </p:cNvPr>
          <p:cNvCxnSpPr>
            <a:cxnSpLocks/>
          </p:cNvCxnSpPr>
          <p:nvPr/>
        </p:nvCxnSpPr>
        <p:spPr>
          <a:xfrm flipV="1">
            <a:off x="9033199" y="748894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6948ECA-12F8-409E-91C1-37F6F69C6A21}"/>
              </a:ext>
            </a:extLst>
          </p:cNvPr>
          <p:cNvCxnSpPr/>
          <p:nvPr/>
        </p:nvCxnSpPr>
        <p:spPr>
          <a:xfrm>
            <a:off x="9554133" y="66465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7583E8-FECB-45D6-ACB8-8ECFFB652B08}"/>
              </a:ext>
            </a:extLst>
          </p:cNvPr>
          <p:cNvCxnSpPr/>
          <p:nvPr/>
        </p:nvCxnSpPr>
        <p:spPr>
          <a:xfrm>
            <a:off x="9634268" y="66465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1E1917-719B-4993-B670-6B31CCC2AAD4}"/>
              </a:ext>
            </a:extLst>
          </p:cNvPr>
          <p:cNvCxnSpPr/>
          <p:nvPr/>
        </p:nvCxnSpPr>
        <p:spPr>
          <a:xfrm>
            <a:off x="9715231" y="66465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0C020B-B28C-4758-B336-A64169F1BE14}"/>
              </a:ext>
            </a:extLst>
          </p:cNvPr>
          <p:cNvCxnSpPr/>
          <p:nvPr/>
        </p:nvCxnSpPr>
        <p:spPr>
          <a:xfrm>
            <a:off x="9798575" y="66912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D0EA49-3042-4E1A-8D71-6619BE123108}"/>
              </a:ext>
            </a:extLst>
          </p:cNvPr>
          <p:cNvCxnSpPr>
            <a:cxnSpLocks/>
          </p:cNvCxnSpPr>
          <p:nvPr/>
        </p:nvCxnSpPr>
        <p:spPr>
          <a:xfrm flipV="1">
            <a:off x="9487409" y="760932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168BFC-BD8A-4C06-A6E2-AB7A02C7CEEB}"/>
              </a:ext>
            </a:extLst>
          </p:cNvPr>
          <p:cNvCxnSpPr/>
          <p:nvPr/>
        </p:nvCxnSpPr>
        <p:spPr>
          <a:xfrm>
            <a:off x="9610774" y="378522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290A4C5-9281-4EB6-80B0-B6941055CA1B}"/>
              </a:ext>
            </a:extLst>
          </p:cNvPr>
          <p:cNvCxnSpPr/>
          <p:nvPr/>
        </p:nvCxnSpPr>
        <p:spPr>
          <a:xfrm>
            <a:off x="9690909" y="378522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34A23CC-B1F6-4991-925E-D1BD6DDD5201}"/>
              </a:ext>
            </a:extLst>
          </p:cNvPr>
          <p:cNvCxnSpPr/>
          <p:nvPr/>
        </p:nvCxnSpPr>
        <p:spPr>
          <a:xfrm>
            <a:off x="9771872" y="378522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22643F-F05E-4A53-97C3-FEF8F4DE4C59}"/>
              </a:ext>
            </a:extLst>
          </p:cNvPr>
          <p:cNvCxnSpPr/>
          <p:nvPr/>
        </p:nvCxnSpPr>
        <p:spPr>
          <a:xfrm>
            <a:off x="9855216" y="378969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42D4E0F-D926-46F5-9CF1-5459B0B9029D}"/>
              </a:ext>
            </a:extLst>
          </p:cNvPr>
          <p:cNvCxnSpPr/>
          <p:nvPr/>
        </p:nvCxnSpPr>
        <p:spPr>
          <a:xfrm>
            <a:off x="9149117" y="378522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C56BC7-72E0-4D6A-B077-EC14F5FEA7A8}"/>
              </a:ext>
            </a:extLst>
          </p:cNvPr>
          <p:cNvCxnSpPr/>
          <p:nvPr/>
        </p:nvCxnSpPr>
        <p:spPr>
          <a:xfrm>
            <a:off x="9229252" y="378522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73F9A24-3067-4FC9-880E-CA3928F87245}"/>
              </a:ext>
            </a:extLst>
          </p:cNvPr>
          <p:cNvCxnSpPr/>
          <p:nvPr/>
        </p:nvCxnSpPr>
        <p:spPr>
          <a:xfrm>
            <a:off x="9310215" y="378522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6A14B46-9853-4F09-89A7-BE90A81388D9}"/>
              </a:ext>
            </a:extLst>
          </p:cNvPr>
          <p:cNvCxnSpPr/>
          <p:nvPr/>
        </p:nvCxnSpPr>
        <p:spPr>
          <a:xfrm>
            <a:off x="9393559" y="378969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25C6591-EDE4-4A4F-A6D1-E7A36888F490}"/>
              </a:ext>
            </a:extLst>
          </p:cNvPr>
          <p:cNvCxnSpPr>
            <a:cxnSpLocks/>
          </p:cNvCxnSpPr>
          <p:nvPr/>
        </p:nvCxnSpPr>
        <p:spPr>
          <a:xfrm flipV="1">
            <a:off x="9082393" y="3881502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280E70B-6074-4C6C-B184-E399B6B146BC}"/>
              </a:ext>
            </a:extLst>
          </p:cNvPr>
          <p:cNvCxnSpPr/>
          <p:nvPr/>
        </p:nvCxnSpPr>
        <p:spPr>
          <a:xfrm>
            <a:off x="9632357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A20B19-EBD2-45C2-B61A-CD93493B9603}"/>
              </a:ext>
            </a:extLst>
          </p:cNvPr>
          <p:cNvCxnSpPr/>
          <p:nvPr/>
        </p:nvCxnSpPr>
        <p:spPr>
          <a:xfrm>
            <a:off x="9712492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E30E89-50C5-413D-9CDD-4D593282DEF7}"/>
              </a:ext>
            </a:extLst>
          </p:cNvPr>
          <p:cNvCxnSpPr/>
          <p:nvPr/>
        </p:nvCxnSpPr>
        <p:spPr>
          <a:xfrm>
            <a:off x="9793455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1FD1E37-28E4-4E0D-A37E-D652DC3F285D}"/>
              </a:ext>
            </a:extLst>
          </p:cNvPr>
          <p:cNvCxnSpPr/>
          <p:nvPr/>
        </p:nvCxnSpPr>
        <p:spPr>
          <a:xfrm>
            <a:off x="9876799" y="19099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50FD1D-D348-47F0-9A89-8F0FCD56E8EA}"/>
              </a:ext>
            </a:extLst>
          </p:cNvPr>
          <p:cNvCxnSpPr>
            <a:cxnSpLocks/>
          </p:cNvCxnSpPr>
          <p:nvPr/>
        </p:nvCxnSpPr>
        <p:spPr>
          <a:xfrm flipV="1">
            <a:off x="9565633" y="200175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35428D8-7FA2-40A9-8A09-082C3AB7E09E}"/>
              </a:ext>
            </a:extLst>
          </p:cNvPr>
          <p:cNvCxnSpPr/>
          <p:nvPr/>
        </p:nvCxnSpPr>
        <p:spPr>
          <a:xfrm>
            <a:off x="9170700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AE3BFC3-DD2B-4B29-ADF1-FCB376A2582E}"/>
              </a:ext>
            </a:extLst>
          </p:cNvPr>
          <p:cNvCxnSpPr/>
          <p:nvPr/>
        </p:nvCxnSpPr>
        <p:spPr>
          <a:xfrm>
            <a:off x="9250835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1AFA013-1D1F-4DA7-AF18-2EAA5FEB0565}"/>
              </a:ext>
            </a:extLst>
          </p:cNvPr>
          <p:cNvCxnSpPr/>
          <p:nvPr/>
        </p:nvCxnSpPr>
        <p:spPr>
          <a:xfrm>
            <a:off x="9331798" y="190548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3D271E8-3FBC-41B2-81C1-EF36DDE66B27}"/>
              </a:ext>
            </a:extLst>
          </p:cNvPr>
          <p:cNvCxnSpPr/>
          <p:nvPr/>
        </p:nvCxnSpPr>
        <p:spPr>
          <a:xfrm>
            <a:off x="9415142" y="190995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7455E4-4C13-494D-8B23-0AC251B8AFAB}"/>
              </a:ext>
            </a:extLst>
          </p:cNvPr>
          <p:cNvCxnSpPr>
            <a:cxnSpLocks/>
          </p:cNvCxnSpPr>
          <p:nvPr/>
        </p:nvCxnSpPr>
        <p:spPr>
          <a:xfrm flipV="1">
            <a:off x="9103976" y="200175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18D86-5ED8-4A48-8FE8-C39007C05951}"/>
              </a:ext>
            </a:extLst>
          </p:cNvPr>
          <p:cNvCxnSpPr/>
          <p:nvPr/>
        </p:nvCxnSpPr>
        <p:spPr>
          <a:xfrm>
            <a:off x="9170700" y="232701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50176B6-2A9B-4884-ACC6-50B39DD4789B}"/>
              </a:ext>
            </a:extLst>
          </p:cNvPr>
          <p:cNvCxnSpPr/>
          <p:nvPr/>
        </p:nvCxnSpPr>
        <p:spPr>
          <a:xfrm>
            <a:off x="9250835" y="232701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6AA3269-396C-42EC-B731-604929377C6B}"/>
              </a:ext>
            </a:extLst>
          </p:cNvPr>
          <p:cNvCxnSpPr/>
          <p:nvPr/>
        </p:nvCxnSpPr>
        <p:spPr>
          <a:xfrm>
            <a:off x="9331798" y="2327011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1BD839-BDC8-41FD-8A35-D0D078B69C92}"/>
              </a:ext>
            </a:extLst>
          </p:cNvPr>
          <p:cNvCxnSpPr/>
          <p:nvPr/>
        </p:nvCxnSpPr>
        <p:spPr>
          <a:xfrm>
            <a:off x="9415142" y="233147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29D380-7BBB-4186-82CD-AFFBC64D7AD3}"/>
              </a:ext>
            </a:extLst>
          </p:cNvPr>
          <p:cNvCxnSpPr>
            <a:cxnSpLocks/>
          </p:cNvCxnSpPr>
          <p:nvPr/>
        </p:nvCxnSpPr>
        <p:spPr>
          <a:xfrm flipV="1">
            <a:off x="9103976" y="2423284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C7BC165-94EF-4C28-A85D-EA4ED8408C70}"/>
              </a:ext>
            </a:extLst>
          </p:cNvPr>
          <p:cNvCxnSpPr/>
          <p:nvPr/>
        </p:nvCxnSpPr>
        <p:spPr>
          <a:xfrm>
            <a:off x="9624910" y="23390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758F8F4-D9EF-400F-8530-548BF41E5438}"/>
              </a:ext>
            </a:extLst>
          </p:cNvPr>
          <p:cNvCxnSpPr/>
          <p:nvPr/>
        </p:nvCxnSpPr>
        <p:spPr>
          <a:xfrm>
            <a:off x="9705045" y="23390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547FB60-0E6B-4142-B783-07E9B3620DDA}"/>
              </a:ext>
            </a:extLst>
          </p:cNvPr>
          <p:cNvCxnSpPr/>
          <p:nvPr/>
        </p:nvCxnSpPr>
        <p:spPr>
          <a:xfrm>
            <a:off x="9786008" y="2339049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673ADD3-B736-4D0C-BCC7-52EC2DDC17E2}"/>
              </a:ext>
            </a:extLst>
          </p:cNvPr>
          <p:cNvCxnSpPr/>
          <p:nvPr/>
        </p:nvCxnSpPr>
        <p:spPr>
          <a:xfrm>
            <a:off x="9869352" y="2343517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5174E5F-F26D-4D68-A0EF-2D58A78C1288}"/>
              </a:ext>
            </a:extLst>
          </p:cNvPr>
          <p:cNvCxnSpPr>
            <a:cxnSpLocks/>
          </p:cNvCxnSpPr>
          <p:nvPr/>
        </p:nvCxnSpPr>
        <p:spPr>
          <a:xfrm flipV="1">
            <a:off x="9558186" y="2435322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2C58AA-9CAC-41E3-90DF-A9F079437446}"/>
              </a:ext>
            </a:extLst>
          </p:cNvPr>
          <p:cNvCxnSpPr/>
          <p:nvPr/>
        </p:nvCxnSpPr>
        <p:spPr>
          <a:xfrm>
            <a:off x="9170700" y="273863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C5271F7-ED10-4EF9-98CE-21B40E954904}"/>
              </a:ext>
            </a:extLst>
          </p:cNvPr>
          <p:cNvCxnSpPr/>
          <p:nvPr/>
        </p:nvCxnSpPr>
        <p:spPr>
          <a:xfrm>
            <a:off x="9250835" y="273863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EAC0ED-56D8-4B8E-AF7D-B34ED17AA333}"/>
              </a:ext>
            </a:extLst>
          </p:cNvPr>
          <p:cNvCxnSpPr/>
          <p:nvPr/>
        </p:nvCxnSpPr>
        <p:spPr>
          <a:xfrm>
            <a:off x="9331798" y="2738635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92716B7-4F29-4B21-9F60-B31C81ABDDB2}"/>
              </a:ext>
            </a:extLst>
          </p:cNvPr>
          <p:cNvCxnSpPr/>
          <p:nvPr/>
        </p:nvCxnSpPr>
        <p:spPr>
          <a:xfrm>
            <a:off x="9415142" y="274310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08D3789-8ED4-4947-93FE-E7240E32F25D}"/>
              </a:ext>
            </a:extLst>
          </p:cNvPr>
          <p:cNvCxnSpPr>
            <a:cxnSpLocks/>
          </p:cNvCxnSpPr>
          <p:nvPr/>
        </p:nvCxnSpPr>
        <p:spPr>
          <a:xfrm flipV="1">
            <a:off x="9103976" y="2834908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C4A47BC-2900-41C9-BC88-A17F23C015A0}"/>
              </a:ext>
            </a:extLst>
          </p:cNvPr>
          <p:cNvCxnSpPr/>
          <p:nvPr/>
        </p:nvCxnSpPr>
        <p:spPr>
          <a:xfrm>
            <a:off x="9624910" y="275067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84A49C3-6038-4849-B936-B62F2ABB7299}"/>
              </a:ext>
            </a:extLst>
          </p:cNvPr>
          <p:cNvCxnSpPr/>
          <p:nvPr/>
        </p:nvCxnSpPr>
        <p:spPr>
          <a:xfrm>
            <a:off x="9705045" y="275067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80E890-7F26-43C0-9FC5-499CF161882C}"/>
              </a:ext>
            </a:extLst>
          </p:cNvPr>
          <p:cNvCxnSpPr/>
          <p:nvPr/>
        </p:nvCxnSpPr>
        <p:spPr>
          <a:xfrm>
            <a:off x="9786008" y="2750673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96A2A74-E264-4823-9AE4-6C712ED31270}"/>
              </a:ext>
            </a:extLst>
          </p:cNvPr>
          <p:cNvCxnSpPr/>
          <p:nvPr/>
        </p:nvCxnSpPr>
        <p:spPr>
          <a:xfrm>
            <a:off x="9113987" y="109675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0D7E60-103F-431A-AD64-85D791D6AC00}"/>
              </a:ext>
            </a:extLst>
          </p:cNvPr>
          <p:cNvCxnSpPr/>
          <p:nvPr/>
        </p:nvCxnSpPr>
        <p:spPr>
          <a:xfrm>
            <a:off x="9194122" y="109675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211869C-6D12-477B-8278-A30D2A46756A}"/>
              </a:ext>
            </a:extLst>
          </p:cNvPr>
          <p:cNvCxnSpPr/>
          <p:nvPr/>
        </p:nvCxnSpPr>
        <p:spPr>
          <a:xfrm>
            <a:off x="9275085" y="1096752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519165-B110-4A77-9C1E-29B879F1104F}"/>
              </a:ext>
            </a:extLst>
          </p:cNvPr>
          <p:cNvCxnSpPr/>
          <p:nvPr/>
        </p:nvCxnSpPr>
        <p:spPr>
          <a:xfrm>
            <a:off x="9358429" y="110122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EA3E03C-EFA9-414A-9264-FE3D611C9F43}"/>
              </a:ext>
            </a:extLst>
          </p:cNvPr>
          <p:cNvCxnSpPr>
            <a:cxnSpLocks/>
          </p:cNvCxnSpPr>
          <p:nvPr/>
        </p:nvCxnSpPr>
        <p:spPr>
          <a:xfrm flipV="1">
            <a:off x="9047263" y="1193025"/>
            <a:ext cx="385762" cy="1357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DA964B8-6B84-4B8B-B45F-1C6C5F6BA534}"/>
              </a:ext>
            </a:extLst>
          </p:cNvPr>
          <p:cNvCxnSpPr/>
          <p:nvPr/>
        </p:nvCxnSpPr>
        <p:spPr>
          <a:xfrm>
            <a:off x="9568197" y="1108790"/>
            <a:ext cx="0" cy="3297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04DB1AA-F943-4E85-8356-98DDAB248559}"/>
              </a:ext>
            </a:extLst>
          </p:cNvPr>
          <p:cNvSpPr txBox="1"/>
          <p:nvPr/>
        </p:nvSpPr>
        <p:spPr>
          <a:xfrm>
            <a:off x="-29028" y="-9942"/>
            <a:ext cx="2854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rgbClr val="0056C8"/>
                </a:solidFill>
              </a:rPr>
              <a:t>Anzahl</a:t>
            </a:r>
            <a:r>
              <a:rPr lang="en-GB" sz="2200" dirty="0">
                <a:solidFill>
                  <a:srgbClr val="0056C8"/>
                </a:solidFill>
              </a:rPr>
              <a:t> an </a:t>
            </a:r>
            <a:r>
              <a:rPr lang="en-GB" sz="2200" dirty="0" err="1">
                <a:solidFill>
                  <a:srgbClr val="0056C8"/>
                </a:solidFill>
              </a:rPr>
              <a:t>bekannten</a:t>
            </a:r>
            <a:r>
              <a:rPr lang="en-GB" sz="2200" dirty="0">
                <a:solidFill>
                  <a:srgbClr val="0056C8"/>
                </a:solidFill>
              </a:rPr>
              <a:t> </a:t>
            </a:r>
            <a:r>
              <a:rPr lang="en-GB" sz="2200" dirty="0" err="1">
                <a:solidFill>
                  <a:srgbClr val="0056C8"/>
                </a:solidFill>
              </a:rPr>
              <a:t>Parkh</a:t>
            </a:r>
            <a:r>
              <a:rPr lang="de-DE" sz="2200" dirty="0">
                <a:solidFill>
                  <a:srgbClr val="0056C8"/>
                </a:solidFill>
              </a:rPr>
              <a:t>äusern</a:t>
            </a:r>
            <a:r>
              <a:rPr lang="en-GB" sz="2200" dirty="0">
                <a:solidFill>
                  <a:srgbClr val="0056C8"/>
                </a:solidFill>
              </a:rPr>
              <a:t>: </a:t>
            </a:r>
            <a:r>
              <a:rPr lang="en-GB" sz="2400" b="1" dirty="0">
                <a:solidFill>
                  <a:srgbClr val="0056C8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7872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6DF4F3-27B0-4606-87D0-8CF76015D985}"/>
              </a:ext>
            </a:extLst>
          </p:cNvPr>
          <p:cNvSpPr/>
          <p:nvPr/>
        </p:nvSpPr>
        <p:spPr>
          <a:xfrm>
            <a:off x="4171834" y="1946729"/>
            <a:ext cx="5374482" cy="27135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400" dirty="0"/>
          </a:p>
          <a:p>
            <a:pPr algn="ctr"/>
            <a:endParaRPr lang="en-GB" sz="3400" dirty="0"/>
          </a:p>
          <a:p>
            <a:pPr algn="ctr"/>
            <a:r>
              <a:rPr lang="en-GB" sz="4400" dirty="0"/>
              <a:t> </a:t>
            </a:r>
          </a:p>
          <a:p>
            <a:pPr algn="ctr"/>
            <a:endParaRPr lang="en-GB" sz="3400" dirty="0"/>
          </a:p>
          <a:p>
            <a:pPr algn="r"/>
            <a:r>
              <a:rPr lang="en-GB" sz="3400" dirty="0">
                <a:solidFill>
                  <a:schemeClr val="tx1"/>
                </a:solidFill>
              </a:rPr>
              <a:t>D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EF5987F-A205-414F-B1BE-E2BCE5EFD170}"/>
              </a:ext>
            </a:extLst>
          </p:cNvPr>
          <p:cNvSpPr/>
          <p:nvPr/>
        </p:nvSpPr>
        <p:spPr>
          <a:xfrm>
            <a:off x="2012040" y="3535828"/>
            <a:ext cx="1224000" cy="11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D5EAD8-A4D0-4E5E-AE29-99CD528587BC}"/>
              </a:ext>
            </a:extLst>
          </p:cNvPr>
          <p:cNvSpPr/>
          <p:nvPr/>
        </p:nvSpPr>
        <p:spPr>
          <a:xfrm>
            <a:off x="6596062" y="2189615"/>
            <a:ext cx="2202545" cy="21478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400" dirty="0"/>
          </a:p>
          <a:p>
            <a:pPr algn="ctr"/>
            <a:endParaRPr lang="en-GB" sz="3400" dirty="0"/>
          </a:p>
          <a:p>
            <a:pPr algn="ctr"/>
            <a:endParaRPr lang="en-GB" sz="3400" dirty="0"/>
          </a:p>
          <a:p>
            <a:pPr algn="r"/>
            <a:r>
              <a:rPr lang="en-GB" sz="34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DCA7D2-7AF3-449D-B2AD-71C4263656E6}"/>
              </a:ext>
            </a:extLst>
          </p:cNvPr>
          <p:cNvSpPr/>
          <p:nvPr/>
        </p:nvSpPr>
        <p:spPr>
          <a:xfrm>
            <a:off x="4695941" y="2464253"/>
            <a:ext cx="1224000" cy="11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00" dirty="0">
                <a:solidFill>
                  <a:schemeClr val="tx1"/>
                </a:solidFill>
              </a:rPr>
              <a:t>V</a:t>
            </a:r>
            <a:r>
              <a:rPr lang="en-GB" sz="3400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7E7D0-07E1-43FA-BE5E-17CCEC96ED03}"/>
              </a:ext>
            </a:extLst>
          </p:cNvPr>
          <p:cNvSpPr txBox="1"/>
          <p:nvPr/>
        </p:nvSpPr>
        <p:spPr>
          <a:xfrm>
            <a:off x="476025" y="5740695"/>
            <a:ext cx="8037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P  – distribution of car parks weighted by accessibility</a:t>
            </a:r>
          </a:p>
          <a:p>
            <a:r>
              <a:rPr lang="en-GB" sz="2200" dirty="0"/>
              <a:t>N  – number of car parks viewed</a:t>
            </a:r>
          </a:p>
          <a:p>
            <a:r>
              <a:rPr lang="en-GB" sz="2200" dirty="0"/>
              <a:t>V</a:t>
            </a:r>
            <a:r>
              <a:rPr lang="en-GB" sz="2200" baseline="-25000" dirty="0"/>
              <a:t>d  </a:t>
            </a:r>
            <a:r>
              <a:rPr lang="en-GB" sz="2200" dirty="0"/>
              <a:t>– per driver: distribution of viewed car parks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8A6018-931D-4DC0-A826-C880A16C7ECC}"/>
              </a:ext>
            </a:extLst>
          </p:cNvPr>
          <p:cNvSpPr/>
          <p:nvPr/>
        </p:nvSpPr>
        <p:spPr>
          <a:xfrm>
            <a:off x="2012040" y="1614953"/>
            <a:ext cx="1224000" cy="11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48D55D-44C4-431A-800A-23868EEDB65B}"/>
              </a:ext>
            </a:extLst>
          </p:cNvPr>
          <p:cNvSpPr/>
          <p:nvPr/>
        </p:nvSpPr>
        <p:spPr>
          <a:xfrm>
            <a:off x="7092040" y="2453141"/>
            <a:ext cx="1224000" cy="11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00" dirty="0">
                <a:solidFill>
                  <a:schemeClr val="tx1"/>
                </a:solidFill>
              </a:rPr>
              <a:t>C</a:t>
            </a:r>
            <a:r>
              <a:rPr lang="en-GB" sz="3400" baseline="-25000" dirty="0">
                <a:solidFill>
                  <a:schemeClr val="tx1"/>
                </a:solidFill>
              </a:rPr>
              <a:t>d,q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0EA94-A080-4EBC-82AE-AA8339879521}"/>
              </a:ext>
            </a:extLst>
          </p:cNvPr>
          <p:cNvCxnSpPr>
            <a:cxnSpLocks/>
          </p:cNvCxnSpPr>
          <p:nvPr/>
        </p:nvCxnSpPr>
        <p:spPr>
          <a:xfrm>
            <a:off x="3236040" y="2373300"/>
            <a:ext cx="1459901" cy="541803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A610E-CC4C-4F8E-BCC3-E00FDC9D6CAE}"/>
              </a:ext>
            </a:extLst>
          </p:cNvPr>
          <p:cNvCxnSpPr>
            <a:cxnSpLocks/>
          </p:cNvCxnSpPr>
          <p:nvPr/>
        </p:nvCxnSpPr>
        <p:spPr>
          <a:xfrm flipV="1">
            <a:off x="3236040" y="3258150"/>
            <a:ext cx="1527753" cy="715292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E0BE58-2A13-498F-B0CB-72CA433A9F68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5919941" y="3047141"/>
            <a:ext cx="1172099" cy="11112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B27F02-9FCD-467A-9ADE-BB52C97643BC}"/>
              </a:ext>
            </a:extLst>
          </p:cNvPr>
          <p:cNvSpPr txBox="1"/>
          <p:nvPr/>
        </p:nvSpPr>
        <p:spPr>
          <a:xfrm>
            <a:off x="7558900" y="5740695"/>
            <a:ext cx="4271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D – number of drivers </a:t>
            </a:r>
            <a:br>
              <a:rPr lang="en-GB" sz="2200" dirty="0"/>
            </a:br>
            <a:r>
              <a:rPr lang="en-GB" sz="2200" dirty="0"/>
              <a:t>Q – number of chosen car parks</a:t>
            </a:r>
          </a:p>
          <a:p>
            <a:r>
              <a:rPr lang="en-GB" sz="2200" dirty="0"/>
              <a:t>C</a:t>
            </a:r>
            <a:r>
              <a:rPr lang="en-GB" sz="2200" baseline="-25000" dirty="0"/>
              <a:t>d,q</a:t>
            </a:r>
            <a:r>
              <a:rPr lang="en-GB" sz="2200" dirty="0"/>
              <a:t> – chosen car park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7A7BE-B3DB-4625-8B68-51CD15186559}"/>
              </a:ext>
            </a:extLst>
          </p:cNvPr>
          <p:cNvSpPr txBox="1"/>
          <p:nvPr/>
        </p:nvSpPr>
        <p:spPr>
          <a:xfrm>
            <a:off x="4695941" y="151827"/>
            <a:ext cx="3483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Plate Diagram</a:t>
            </a:r>
          </a:p>
        </p:txBody>
      </p:sp>
    </p:spTree>
    <p:extLst>
      <p:ext uri="{BB962C8B-B14F-4D97-AF65-F5344CB8AC3E}">
        <p14:creationId xmlns:p14="http://schemas.microsoft.com/office/powerpoint/2010/main" val="3574577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015B8D-335E-4299-9FB5-4FE8C253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00" y="1075870"/>
            <a:ext cx="6254571" cy="39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13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dirty="0">
                <a:solidFill>
                  <a:schemeClr val="tx1"/>
                </a:solidFill>
              </a:rPr>
              <a:t>Future investigations: models</a:t>
            </a:r>
          </a:p>
        </p:txBody>
      </p:sp>
    </p:spTree>
    <p:extLst>
      <p:ext uri="{BB962C8B-B14F-4D97-AF65-F5344CB8AC3E}">
        <p14:creationId xmlns:p14="http://schemas.microsoft.com/office/powerpoint/2010/main" val="1315937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EB226-9F81-415A-B32E-9AB80B57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48" y="1700652"/>
            <a:ext cx="8274970" cy="480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2B60C-F636-4BA7-AAB7-E470517DD398}"/>
              </a:ext>
            </a:extLst>
          </p:cNvPr>
          <p:cNvSpPr txBox="1"/>
          <p:nvPr/>
        </p:nvSpPr>
        <p:spPr>
          <a:xfrm>
            <a:off x="173905" y="1745442"/>
            <a:ext cx="549478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dirty="0"/>
              <a:t>C1 </a:t>
            </a:r>
            <a:r>
              <a:rPr lang="en-GB" dirty="0" err="1"/>
              <a:t>Hauptverwaltung</a:t>
            </a:r>
            <a:r>
              <a:rPr lang="en-GB" dirty="0"/>
              <a:t> MPB,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 </a:t>
            </a:r>
            <a:r>
              <a:rPr lang="en-GB" dirty="0" err="1"/>
              <a:t>Mulde</a:t>
            </a:r>
            <a:r>
              <a:rPr lang="en-GB" dirty="0"/>
              <a:t>, </a:t>
            </a:r>
            <a:r>
              <a:rPr lang="en-GB" dirty="0" err="1"/>
              <a:t>Parkplatz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D3,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D5 </a:t>
            </a:r>
            <a:r>
              <a:rPr lang="en-GB" dirty="0" err="1"/>
              <a:t>Reiß</a:t>
            </a:r>
            <a:r>
              <a:rPr lang="en-GB" dirty="0"/>
              <a:t>-Museum,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G1 </a:t>
            </a:r>
            <a:r>
              <a:rPr lang="en-GB" dirty="0" err="1"/>
              <a:t>Marktplatz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H6,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P1 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P2,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P3/P4, </a:t>
            </a:r>
            <a:r>
              <a:rPr lang="en-GB" dirty="0" err="1"/>
              <a:t>Parkhaus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45484-7521-4CDB-9E1B-62630D95ABCF}"/>
              </a:ext>
            </a:extLst>
          </p:cNvPr>
          <p:cNvSpPr txBox="1"/>
          <p:nvPr/>
        </p:nvSpPr>
        <p:spPr>
          <a:xfrm>
            <a:off x="1464929" y="359747"/>
            <a:ext cx="9879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…</a:t>
            </a:r>
            <a:r>
              <a:rPr lang="de-DE" sz="4000" b="1" dirty="0"/>
              <a:t>personalized</a:t>
            </a:r>
            <a:r>
              <a:rPr lang="de-DE" sz="4000" dirty="0"/>
              <a:t> model of parking behaviour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27697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Future investigations: data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01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6E50B-2551-47F2-96F0-DA6351D91FA2}"/>
              </a:ext>
            </a:extLst>
          </p:cNvPr>
          <p:cNvSpPr txBox="1"/>
          <p:nvPr/>
        </p:nvSpPr>
        <p:spPr>
          <a:xfrm>
            <a:off x="781610" y="1535312"/>
            <a:ext cx="1142897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best: Experimental data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Data from existing research on parking behaviour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Distribution of car brands in different car parks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Survey of parkers (parking-place-finding process, socio-economic class)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Survey of traffic wardens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GPS traffic data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On-street parking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BFADA-925E-4D42-AC7F-7B3A109E9E99}"/>
              </a:ext>
            </a:extLst>
          </p:cNvPr>
          <p:cNvSpPr txBox="1"/>
          <p:nvPr/>
        </p:nvSpPr>
        <p:spPr>
          <a:xfrm>
            <a:off x="2795239" y="189571"/>
            <a:ext cx="6601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Ideas for possible data sources</a:t>
            </a:r>
          </a:p>
          <a:p>
            <a:pPr algn="ctr"/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752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B305215-8D3F-4267-BE68-BBE8ED0B879B}"/>
              </a:ext>
            </a:extLst>
          </p:cNvPr>
          <p:cNvSpPr txBox="1"/>
          <p:nvPr/>
        </p:nvSpPr>
        <p:spPr>
          <a:xfrm>
            <a:off x="2095500" y="83270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On-Street Parking API</a:t>
            </a:r>
          </a:p>
        </p:txBody>
      </p:sp>
    </p:spTree>
    <p:extLst>
      <p:ext uri="{BB962C8B-B14F-4D97-AF65-F5344CB8AC3E}">
        <p14:creationId xmlns:p14="http://schemas.microsoft.com/office/powerpoint/2010/main" val="2650885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B5E4C0-1A94-498E-9074-EDF29EB5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91" y="3220870"/>
            <a:ext cx="1000143" cy="1756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D545C-E697-4E9E-A8F4-3B29CDB40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5" y="2989085"/>
            <a:ext cx="1073446" cy="210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B29B94-7963-4A7A-9954-76348B81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83" y="4909572"/>
            <a:ext cx="1110698" cy="17562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C1D50-7582-409D-A3E8-1E64AB108AE2}"/>
              </a:ext>
            </a:extLst>
          </p:cNvPr>
          <p:cNvSpPr txBox="1"/>
          <p:nvPr/>
        </p:nvSpPr>
        <p:spPr>
          <a:xfrm>
            <a:off x="9214713" y="1927844"/>
            <a:ext cx="2470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Parking-Apps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305215-8D3F-4267-BE68-BBE8ED0B879B}"/>
              </a:ext>
            </a:extLst>
          </p:cNvPr>
          <p:cNvSpPr txBox="1"/>
          <p:nvPr/>
        </p:nvSpPr>
        <p:spPr>
          <a:xfrm>
            <a:off x="2095500" y="83270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On-Street Parking API</a:t>
            </a:r>
          </a:p>
        </p:txBody>
      </p:sp>
    </p:spTree>
    <p:extLst>
      <p:ext uri="{BB962C8B-B14F-4D97-AF65-F5344CB8AC3E}">
        <p14:creationId xmlns:p14="http://schemas.microsoft.com/office/powerpoint/2010/main" val="2301436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1E710-60A0-42B1-B642-EE36CA98F653}"/>
              </a:ext>
            </a:extLst>
          </p:cNvPr>
          <p:cNvSpPr txBox="1"/>
          <p:nvPr/>
        </p:nvSpPr>
        <p:spPr>
          <a:xfrm>
            <a:off x="1901204" y="1853080"/>
            <a:ext cx="3343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On-Street Parking</a:t>
            </a:r>
            <a:br>
              <a:rPr lang="en-GB" sz="3200" dirty="0"/>
            </a:br>
            <a:r>
              <a:rPr lang="en-GB" sz="3200" dirty="0"/>
              <a:t>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5E4C0-1A94-498E-9074-EDF29EB5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91" y="3220870"/>
            <a:ext cx="1000143" cy="1756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D545C-E697-4E9E-A8F4-3B29CDB40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5" y="2989085"/>
            <a:ext cx="1073446" cy="210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B29B94-7963-4A7A-9954-76348B81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83" y="4909572"/>
            <a:ext cx="1110698" cy="175629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637341-9F57-41FE-9DED-CA05398121F4}"/>
              </a:ext>
            </a:extLst>
          </p:cNvPr>
          <p:cNvSpPr/>
          <p:nvPr/>
        </p:nvSpPr>
        <p:spPr>
          <a:xfrm>
            <a:off x="6997265" y="3876675"/>
            <a:ext cx="1327585" cy="832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D50-7582-409D-A3E8-1E64AB108AE2}"/>
              </a:ext>
            </a:extLst>
          </p:cNvPr>
          <p:cNvSpPr txBox="1"/>
          <p:nvPr/>
        </p:nvSpPr>
        <p:spPr>
          <a:xfrm>
            <a:off x="9214713" y="1927844"/>
            <a:ext cx="2470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Parking-Apps</a:t>
            </a:r>
          </a:p>
        </p:txBody>
      </p:sp>
      <p:pic>
        <p:nvPicPr>
          <p:cNvPr id="18" name="Picture 4" descr="Parknav® - Find Real Time On-Street and Off-Street Parking">
            <a:extLst>
              <a:ext uri="{FF2B5EF4-FFF2-40B4-BE49-F238E27FC236}">
                <a16:creationId xmlns:a16="http://schemas.microsoft.com/office/drawing/2014/main" id="{C08FBCCD-5C6D-4AC2-8527-6AC5DA0F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4737266"/>
            <a:ext cx="2575032" cy="93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ere Technologies - Wikipedia">
            <a:extLst>
              <a:ext uri="{FF2B5EF4-FFF2-40B4-BE49-F238E27FC236}">
                <a16:creationId xmlns:a16="http://schemas.microsoft.com/office/drawing/2014/main" id="{226B84C7-D992-4C52-B117-D33D82DA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36" y="3646235"/>
            <a:ext cx="1094287" cy="99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ABCA5A-7C8A-4E2E-BF6C-01B0B54E9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52" y="5765053"/>
            <a:ext cx="1981601" cy="604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4BFEA9-FE63-4346-996A-98306C090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7699" y="3678764"/>
            <a:ext cx="2529466" cy="777405"/>
          </a:xfrm>
          <a:prstGeom prst="rect">
            <a:avLst/>
          </a:prstGeom>
        </p:spPr>
      </p:pic>
      <p:pic>
        <p:nvPicPr>
          <p:cNvPr id="22" name="Picture 2" descr="Image Gallery | TomTom">
            <a:extLst>
              <a:ext uri="{FF2B5EF4-FFF2-40B4-BE49-F238E27FC236}">
                <a16:creationId xmlns:a16="http://schemas.microsoft.com/office/drawing/2014/main" id="{3B5830F1-BFD8-426E-B43F-FD650E08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99" y="4845335"/>
            <a:ext cx="2098001" cy="3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95CD17-D31D-4668-B7D5-D484E9D927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00" y="5617978"/>
            <a:ext cx="1691405" cy="6150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305215-8D3F-4267-BE68-BBE8ED0B879B}"/>
              </a:ext>
            </a:extLst>
          </p:cNvPr>
          <p:cNvSpPr txBox="1"/>
          <p:nvPr/>
        </p:nvSpPr>
        <p:spPr>
          <a:xfrm>
            <a:off x="2095500" y="83270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On-Street Parking API</a:t>
            </a:r>
          </a:p>
        </p:txBody>
      </p:sp>
    </p:spTree>
    <p:extLst>
      <p:ext uri="{BB962C8B-B14F-4D97-AF65-F5344CB8AC3E}">
        <p14:creationId xmlns:p14="http://schemas.microsoft.com/office/powerpoint/2010/main" val="155170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BA015F-3C05-4FC7-A6AA-461464EF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34" y="1381338"/>
            <a:ext cx="8274970" cy="4809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D5FD6-BD03-402F-8012-0B77776CE48C}"/>
              </a:ext>
            </a:extLst>
          </p:cNvPr>
          <p:cNvSpPr txBox="1"/>
          <p:nvPr/>
        </p:nvSpPr>
        <p:spPr>
          <a:xfrm>
            <a:off x="3203531" y="6318453"/>
            <a:ext cx="486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311AB-B6CE-4012-9140-63D10C46EEC7}"/>
              </a:ext>
            </a:extLst>
          </p:cNvPr>
          <p:cNvSpPr txBox="1"/>
          <p:nvPr/>
        </p:nvSpPr>
        <p:spPr>
          <a:xfrm>
            <a:off x="4396197" y="6318453"/>
            <a:ext cx="486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0F662-BF02-40A7-B196-FF3B22EDD166}"/>
              </a:ext>
            </a:extLst>
          </p:cNvPr>
          <p:cNvSpPr txBox="1"/>
          <p:nvPr/>
        </p:nvSpPr>
        <p:spPr>
          <a:xfrm>
            <a:off x="5632409" y="6318453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53A08-1BFF-4FE7-8D90-8C7E68172E3B}"/>
              </a:ext>
            </a:extLst>
          </p:cNvPr>
          <p:cNvSpPr txBox="1"/>
          <p:nvPr/>
        </p:nvSpPr>
        <p:spPr>
          <a:xfrm>
            <a:off x="6809194" y="6318453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C9163-2CFC-47AE-9BA6-7A9FF1214C7C}"/>
              </a:ext>
            </a:extLst>
          </p:cNvPr>
          <p:cNvSpPr txBox="1"/>
          <p:nvPr/>
        </p:nvSpPr>
        <p:spPr>
          <a:xfrm>
            <a:off x="8057420" y="6318453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45D94-064D-4448-B5A2-6609DF38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49" y="1379923"/>
            <a:ext cx="8866115" cy="4815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7E8AF-8800-48F6-8C56-1CBB7FC4E48D}"/>
              </a:ext>
            </a:extLst>
          </p:cNvPr>
          <p:cNvSpPr txBox="1"/>
          <p:nvPr/>
        </p:nvSpPr>
        <p:spPr>
          <a:xfrm>
            <a:off x="14251" y="1426128"/>
            <a:ext cx="549478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00"/>
              </a:spcAft>
            </a:pPr>
            <a:r>
              <a:rPr lang="en-GB" dirty="0"/>
              <a:t>C1 </a:t>
            </a:r>
            <a:r>
              <a:rPr lang="en-GB" dirty="0" err="1"/>
              <a:t>Hauptverwaltung</a:t>
            </a:r>
            <a:r>
              <a:rPr lang="en-GB" dirty="0"/>
              <a:t> MPB,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Collini-Center</a:t>
            </a:r>
            <a:r>
              <a:rPr lang="en-GB" dirty="0"/>
              <a:t> </a:t>
            </a:r>
            <a:r>
              <a:rPr lang="en-GB" dirty="0" err="1"/>
              <a:t>Mulde</a:t>
            </a:r>
            <a:r>
              <a:rPr lang="en-GB" dirty="0"/>
              <a:t>, </a:t>
            </a:r>
            <a:r>
              <a:rPr lang="en-GB" dirty="0" err="1"/>
              <a:t>Parkplatz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D3,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D5 </a:t>
            </a:r>
            <a:r>
              <a:rPr lang="en-GB" dirty="0" err="1"/>
              <a:t>Reiß</a:t>
            </a:r>
            <a:r>
              <a:rPr lang="en-GB" dirty="0"/>
              <a:t>-Museum,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G1 </a:t>
            </a:r>
            <a:r>
              <a:rPr lang="en-GB" dirty="0" err="1"/>
              <a:t>Marktplatz</a:t>
            </a:r>
            <a:r>
              <a:rPr lang="en-GB" dirty="0"/>
              <a:t>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/>
              <a:t>H6,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P1 , </a:t>
            </a:r>
            <a:r>
              <a:rPr lang="en-GB" dirty="0" err="1"/>
              <a:t>Tiefgarage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P2, </a:t>
            </a:r>
            <a:r>
              <a:rPr lang="en-GB" dirty="0" err="1"/>
              <a:t>Parkhaus</a:t>
            </a:r>
            <a:endParaRPr lang="en-GB" dirty="0"/>
          </a:p>
          <a:p>
            <a:pPr>
              <a:spcAft>
                <a:spcPts val="1700"/>
              </a:spcAft>
            </a:pPr>
            <a:r>
              <a:rPr lang="en-GB" dirty="0" err="1"/>
              <a:t>Hauptbahnhof</a:t>
            </a:r>
            <a:r>
              <a:rPr lang="en-GB" dirty="0"/>
              <a:t> P3/P4, </a:t>
            </a:r>
            <a:r>
              <a:rPr lang="en-GB" dirty="0" err="1"/>
              <a:t>Parkhaus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45A82-75D4-441E-A78D-143C1001093D}"/>
              </a:ext>
            </a:extLst>
          </p:cNvPr>
          <p:cNvSpPr txBox="1"/>
          <p:nvPr/>
        </p:nvSpPr>
        <p:spPr>
          <a:xfrm>
            <a:off x="9341936" y="6311198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Thu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638E5-9688-4A96-A2AD-197399974753}"/>
              </a:ext>
            </a:extLst>
          </p:cNvPr>
          <p:cNvSpPr txBox="1"/>
          <p:nvPr/>
        </p:nvSpPr>
        <p:spPr>
          <a:xfrm>
            <a:off x="10568388" y="6318454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Fr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16761-0F4A-49CD-93CB-804BE1ACDA4D}"/>
              </a:ext>
            </a:extLst>
          </p:cNvPr>
          <p:cNvSpPr txBox="1"/>
          <p:nvPr/>
        </p:nvSpPr>
        <p:spPr>
          <a:xfrm>
            <a:off x="11722274" y="6311194"/>
            <a:ext cx="616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4166703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1E710-60A0-42B1-B642-EE36CA98F653}"/>
              </a:ext>
            </a:extLst>
          </p:cNvPr>
          <p:cNvSpPr txBox="1"/>
          <p:nvPr/>
        </p:nvSpPr>
        <p:spPr>
          <a:xfrm>
            <a:off x="1901204" y="1853080"/>
            <a:ext cx="3343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On-Street Parking</a:t>
            </a:r>
            <a:br>
              <a:rPr lang="en-GB" sz="3200" dirty="0"/>
            </a:br>
            <a:r>
              <a:rPr lang="en-GB" sz="3200" dirty="0"/>
              <a:t>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5E4C0-1A94-498E-9074-EDF29EB5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91" y="3220870"/>
            <a:ext cx="1000143" cy="1756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D545C-E697-4E9E-A8F4-3B29CDB40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5" y="2989085"/>
            <a:ext cx="1073446" cy="210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B29B94-7963-4A7A-9954-76348B81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83" y="4909572"/>
            <a:ext cx="1110698" cy="175629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637341-9F57-41FE-9DED-CA05398121F4}"/>
              </a:ext>
            </a:extLst>
          </p:cNvPr>
          <p:cNvSpPr/>
          <p:nvPr/>
        </p:nvSpPr>
        <p:spPr>
          <a:xfrm>
            <a:off x="6997265" y="3876675"/>
            <a:ext cx="1327585" cy="832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D50-7582-409D-A3E8-1E64AB108AE2}"/>
              </a:ext>
            </a:extLst>
          </p:cNvPr>
          <p:cNvSpPr txBox="1"/>
          <p:nvPr/>
        </p:nvSpPr>
        <p:spPr>
          <a:xfrm>
            <a:off x="9214713" y="1927844"/>
            <a:ext cx="2470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Parking-Apps</a:t>
            </a:r>
          </a:p>
        </p:txBody>
      </p:sp>
      <p:pic>
        <p:nvPicPr>
          <p:cNvPr id="18" name="Picture 4" descr="Parknav® - Find Real Time On-Street and Off-Street Parking">
            <a:extLst>
              <a:ext uri="{FF2B5EF4-FFF2-40B4-BE49-F238E27FC236}">
                <a16:creationId xmlns:a16="http://schemas.microsoft.com/office/drawing/2014/main" id="{C08FBCCD-5C6D-4AC2-8527-6AC5DA0F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4737266"/>
            <a:ext cx="2575032" cy="93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ere Technologies - Wikipedia">
            <a:extLst>
              <a:ext uri="{FF2B5EF4-FFF2-40B4-BE49-F238E27FC236}">
                <a16:creationId xmlns:a16="http://schemas.microsoft.com/office/drawing/2014/main" id="{226B84C7-D992-4C52-B117-D33D82DA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36" y="3646235"/>
            <a:ext cx="1094287" cy="99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ABCA5A-7C8A-4E2E-BF6C-01B0B54E9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52" y="5765053"/>
            <a:ext cx="1981601" cy="604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4BFEA9-FE63-4346-996A-98306C090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7699" y="3678764"/>
            <a:ext cx="2529466" cy="777405"/>
          </a:xfrm>
          <a:prstGeom prst="rect">
            <a:avLst/>
          </a:prstGeom>
        </p:spPr>
      </p:pic>
      <p:pic>
        <p:nvPicPr>
          <p:cNvPr id="22" name="Picture 2" descr="Image Gallery | TomTom">
            <a:extLst>
              <a:ext uri="{FF2B5EF4-FFF2-40B4-BE49-F238E27FC236}">
                <a16:creationId xmlns:a16="http://schemas.microsoft.com/office/drawing/2014/main" id="{3B5830F1-BFD8-426E-B43F-FD650E08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99" y="4845335"/>
            <a:ext cx="2098001" cy="3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95CD17-D31D-4668-B7D5-D484E9D927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00" y="5617978"/>
            <a:ext cx="1691405" cy="615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AA4593-1424-4EC2-AD7E-39CE44600F7B}"/>
              </a:ext>
            </a:extLst>
          </p:cNvPr>
          <p:cNvSpPr txBox="1"/>
          <p:nvPr/>
        </p:nvSpPr>
        <p:spPr>
          <a:xfrm>
            <a:off x="1131860" y="3018138"/>
            <a:ext cx="1514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real-time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3AB475-229B-47C8-9927-FCE6A622ADD3}"/>
              </a:ext>
            </a:extLst>
          </p:cNvPr>
          <p:cNvSpPr txBox="1"/>
          <p:nvPr/>
        </p:nvSpPr>
        <p:spPr>
          <a:xfrm>
            <a:off x="3763523" y="3007005"/>
            <a:ext cx="2552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parking statistics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2E1B4B6-EB50-4F09-94F8-4EFADEB979C3}"/>
              </a:ext>
            </a:extLst>
          </p:cNvPr>
          <p:cNvSpPr/>
          <p:nvPr/>
        </p:nvSpPr>
        <p:spPr>
          <a:xfrm>
            <a:off x="3519867" y="3425792"/>
            <a:ext cx="2806474" cy="30686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C4BBED-5C49-4A18-ADF9-1ED200460D5C}"/>
              </a:ext>
            </a:extLst>
          </p:cNvPr>
          <p:cNvSpPr/>
          <p:nvPr/>
        </p:nvSpPr>
        <p:spPr>
          <a:xfrm>
            <a:off x="505439" y="3438282"/>
            <a:ext cx="2693908" cy="30370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44287-08D8-4C0E-A3C2-D2E26732B334}"/>
              </a:ext>
            </a:extLst>
          </p:cNvPr>
          <p:cNvSpPr/>
          <p:nvPr/>
        </p:nvSpPr>
        <p:spPr>
          <a:xfrm>
            <a:off x="3883699" y="5617978"/>
            <a:ext cx="1831301" cy="61505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305215-8D3F-4267-BE68-BBE8ED0B879B}"/>
              </a:ext>
            </a:extLst>
          </p:cNvPr>
          <p:cNvSpPr txBox="1"/>
          <p:nvPr/>
        </p:nvSpPr>
        <p:spPr>
          <a:xfrm>
            <a:off x="2095500" y="83270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On-Street Parking API</a:t>
            </a:r>
          </a:p>
        </p:txBody>
      </p:sp>
    </p:spTree>
    <p:extLst>
      <p:ext uri="{BB962C8B-B14F-4D97-AF65-F5344CB8AC3E}">
        <p14:creationId xmlns:p14="http://schemas.microsoft.com/office/powerpoint/2010/main" val="3837098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1E710-60A0-42B1-B642-EE36CA98F653}"/>
              </a:ext>
            </a:extLst>
          </p:cNvPr>
          <p:cNvSpPr txBox="1"/>
          <p:nvPr/>
        </p:nvSpPr>
        <p:spPr>
          <a:xfrm>
            <a:off x="1901204" y="1853080"/>
            <a:ext cx="3343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On-Street Parking</a:t>
            </a:r>
            <a:br>
              <a:rPr lang="en-GB" sz="3200" dirty="0"/>
            </a:br>
            <a:r>
              <a:rPr lang="en-GB" sz="3200" dirty="0"/>
              <a:t>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5E4C0-1A94-498E-9074-EDF29EB5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91" y="3220870"/>
            <a:ext cx="1000143" cy="1756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D545C-E697-4E9E-A8F4-3B29CDB40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5" y="2989085"/>
            <a:ext cx="1073446" cy="210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B29B94-7963-4A7A-9954-76348B81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83" y="4909572"/>
            <a:ext cx="1110698" cy="175629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637341-9F57-41FE-9DED-CA05398121F4}"/>
              </a:ext>
            </a:extLst>
          </p:cNvPr>
          <p:cNvSpPr/>
          <p:nvPr/>
        </p:nvSpPr>
        <p:spPr>
          <a:xfrm>
            <a:off x="6997265" y="3876675"/>
            <a:ext cx="1327585" cy="832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D50-7582-409D-A3E8-1E64AB108AE2}"/>
              </a:ext>
            </a:extLst>
          </p:cNvPr>
          <p:cNvSpPr txBox="1"/>
          <p:nvPr/>
        </p:nvSpPr>
        <p:spPr>
          <a:xfrm>
            <a:off x="9214713" y="1927844"/>
            <a:ext cx="2470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Parking-Apps</a:t>
            </a:r>
          </a:p>
        </p:txBody>
      </p:sp>
      <p:pic>
        <p:nvPicPr>
          <p:cNvPr id="18" name="Picture 4" descr="Parknav® - Find Real Time On-Street and Off-Street Parking">
            <a:extLst>
              <a:ext uri="{FF2B5EF4-FFF2-40B4-BE49-F238E27FC236}">
                <a16:creationId xmlns:a16="http://schemas.microsoft.com/office/drawing/2014/main" id="{C08FBCCD-5C6D-4AC2-8527-6AC5DA0F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4737266"/>
            <a:ext cx="2575032" cy="93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ere Technologies - Wikipedia">
            <a:extLst>
              <a:ext uri="{FF2B5EF4-FFF2-40B4-BE49-F238E27FC236}">
                <a16:creationId xmlns:a16="http://schemas.microsoft.com/office/drawing/2014/main" id="{226B84C7-D992-4C52-B117-D33D82DA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36" y="3646235"/>
            <a:ext cx="1094287" cy="99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ABCA5A-7C8A-4E2E-BF6C-01B0B54E9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52" y="5765053"/>
            <a:ext cx="1981601" cy="604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4BFEA9-FE63-4346-996A-98306C090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7699" y="3678764"/>
            <a:ext cx="2529466" cy="777405"/>
          </a:xfrm>
          <a:prstGeom prst="rect">
            <a:avLst/>
          </a:prstGeom>
        </p:spPr>
      </p:pic>
      <p:pic>
        <p:nvPicPr>
          <p:cNvPr id="22" name="Picture 2" descr="Image Gallery | TomTom">
            <a:extLst>
              <a:ext uri="{FF2B5EF4-FFF2-40B4-BE49-F238E27FC236}">
                <a16:creationId xmlns:a16="http://schemas.microsoft.com/office/drawing/2014/main" id="{3B5830F1-BFD8-426E-B43F-FD650E08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99" y="4845335"/>
            <a:ext cx="2098001" cy="3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95CD17-D31D-4668-B7D5-D484E9D927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00" y="5617978"/>
            <a:ext cx="1691405" cy="615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AA4593-1424-4EC2-AD7E-39CE44600F7B}"/>
              </a:ext>
            </a:extLst>
          </p:cNvPr>
          <p:cNvSpPr txBox="1"/>
          <p:nvPr/>
        </p:nvSpPr>
        <p:spPr>
          <a:xfrm>
            <a:off x="1131860" y="3018138"/>
            <a:ext cx="1514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real-time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3AB475-229B-47C8-9927-FCE6A622ADD3}"/>
              </a:ext>
            </a:extLst>
          </p:cNvPr>
          <p:cNvSpPr txBox="1"/>
          <p:nvPr/>
        </p:nvSpPr>
        <p:spPr>
          <a:xfrm>
            <a:off x="3763523" y="3007005"/>
            <a:ext cx="2552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parking statistics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2E1B4B6-EB50-4F09-94F8-4EFADEB979C3}"/>
              </a:ext>
            </a:extLst>
          </p:cNvPr>
          <p:cNvSpPr/>
          <p:nvPr/>
        </p:nvSpPr>
        <p:spPr>
          <a:xfrm>
            <a:off x="3519867" y="3425792"/>
            <a:ext cx="2806474" cy="30686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C4BBED-5C49-4A18-ADF9-1ED200460D5C}"/>
              </a:ext>
            </a:extLst>
          </p:cNvPr>
          <p:cNvSpPr/>
          <p:nvPr/>
        </p:nvSpPr>
        <p:spPr>
          <a:xfrm>
            <a:off x="505439" y="3438282"/>
            <a:ext cx="2693908" cy="30370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44287-08D8-4C0E-A3C2-D2E26732B334}"/>
              </a:ext>
            </a:extLst>
          </p:cNvPr>
          <p:cNvSpPr/>
          <p:nvPr/>
        </p:nvSpPr>
        <p:spPr>
          <a:xfrm>
            <a:off x="3883699" y="5617978"/>
            <a:ext cx="1831301" cy="61505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305215-8D3F-4267-BE68-BBE8ED0B879B}"/>
              </a:ext>
            </a:extLst>
          </p:cNvPr>
          <p:cNvSpPr txBox="1"/>
          <p:nvPr/>
        </p:nvSpPr>
        <p:spPr>
          <a:xfrm>
            <a:off x="2095500" y="83270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On-Street Parking API</a:t>
            </a:r>
          </a:p>
        </p:txBody>
      </p:sp>
    </p:spTree>
    <p:extLst>
      <p:ext uri="{BB962C8B-B14F-4D97-AF65-F5344CB8AC3E}">
        <p14:creationId xmlns:p14="http://schemas.microsoft.com/office/powerpoint/2010/main" val="108723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4E069-EF96-4F0B-BC1A-B86A9A39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43" y="1678213"/>
            <a:ext cx="3267347" cy="4267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3750F-A7A8-4520-8BEC-CA4A652B0B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05" y="1750786"/>
            <a:ext cx="3472951" cy="4528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DBDBC-E859-42BB-9F26-E90329221F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3368" y="1895930"/>
            <a:ext cx="3321367" cy="43254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E7B91A-D1D6-42B3-80B5-F8A51D09A132}"/>
              </a:ext>
            </a:extLst>
          </p:cNvPr>
          <p:cNvSpPr/>
          <p:nvPr/>
        </p:nvSpPr>
        <p:spPr>
          <a:xfrm>
            <a:off x="3991429" y="1518559"/>
            <a:ext cx="3991428" cy="391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6A836-17D4-40F5-B6C6-C009EF6DA70F}"/>
              </a:ext>
            </a:extLst>
          </p:cNvPr>
          <p:cNvSpPr/>
          <p:nvPr/>
        </p:nvSpPr>
        <p:spPr>
          <a:xfrm>
            <a:off x="4251685" y="6025435"/>
            <a:ext cx="3991428" cy="391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134F8-7940-4AA7-9920-5F38996113D2}"/>
              </a:ext>
            </a:extLst>
          </p:cNvPr>
          <p:cNvSpPr txBox="1"/>
          <p:nvPr/>
        </p:nvSpPr>
        <p:spPr>
          <a:xfrm>
            <a:off x="8503368" y="6117771"/>
            <a:ext cx="332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weight = </a:t>
            </a:r>
            <a:br>
              <a:rPr lang="en-GB" dirty="0"/>
            </a:br>
            <a:r>
              <a:rPr lang="en-GB" dirty="0"/>
              <a:t>probability(not finding a place)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53334-95BF-47C3-95A6-B8B879447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25" y="428481"/>
            <a:ext cx="2382802" cy="8664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CEE7CD-23B8-4570-97E8-4FAFA0697100}"/>
              </a:ext>
            </a:extLst>
          </p:cNvPr>
          <p:cNvCxnSpPr/>
          <p:nvPr/>
        </p:nvCxnSpPr>
        <p:spPr>
          <a:xfrm>
            <a:off x="3744687" y="3817257"/>
            <a:ext cx="576534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53E84D-4C65-4002-9C50-CC625B671BA4}"/>
              </a:ext>
            </a:extLst>
          </p:cNvPr>
          <p:cNvCxnSpPr/>
          <p:nvPr/>
        </p:nvCxnSpPr>
        <p:spPr>
          <a:xfrm>
            <a:off x="7903035" y="3824513"/>
            <a:ext cx="576534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0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E6898D9-3CFB-4253-8C70-F2F83D2E9A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2285999"/>
            <a:ext cx="2664000" cy="34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388522-4E4F-45DE-8144-27002A794B8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273600"/>
            <a:ext cx="2664000" cy="34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6C27C6-2DAC-43B8-B575-A6C6234436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5" y="2283157"/>
            <a:ext cx="2664000" cy="34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8A5CA-80D0-4CC4-B5A6-EE487637E7B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75" y="2283157"/>
            <a:ext cx="2664000" cy="342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FAF4B5-0949-4B37-8DF9-62B23117D2AA}"/>
              </a:ext>
            </a:extLst>
          </p:cNvPr>
          <p:cNvSpPr txBox="1"/>
          <p:nvPr/>
        </p:nvSpPr>
        <p:spPr>
          <a:xfrm>
            <a:off x="1114425" y="584170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AA504E-33B7-438F-A7C8-9B6ECCBC09B0}"/>
              </a:ext>
            </a:extLst>
          </p:cNvPr>
          <p:cNvSpPr txBox="1"/>
          <p:nvPr/>
        </p:nvSpPr>
        <p:spPr>
          <a:xfrm>
            <a:off x="3571875" y="361950"/>
            <a:ext cx="575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Gaussian Mixture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9C8B11-5C17-439A-BB04-09D9018D8DDB}"/>
              </a:ext>
            </a:extLst>
          </p:cNvPr>
          <p:cNvSpPr txBox="1"/>
          <p:nvPr/>
        </p:nvSpPr>
        <p:spPr>
          <a:xfrm>
            <a:off x="4152900" y="584170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0AAC7F-2D70-489E-96B5-2AD67FE7A5C5}"/>
              </a:ext>
            </a:extLst>
          </p:cNvPr>
          <p:cNvSpPr txBox="1"/>
          <p:nvPr/>
        </p:nvSpPr>
        <p:spPr>
          <a:xfrm>
            <a:off x="7067550" y="584170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7EBF2-C521-4A2C-B72C-C0993A97D601}"/>
              </a:ext>
            </a:extLst>
          </p:cNvPr>
          <p:cNvSpPr txBox="1"/>
          <p:nvPr/>
        </p:nvSpPr>
        <p:spPr>
          <a:xfrm>
            <a:off x="10077450" y="584170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 = 4</a:t>
            </a:r>
          </a:p>
        </p:txBody>
      </p:sp>
    </p:spTree>
    <p:extLst>
      <p:ext uri="{BB962C8B-B14F-4D97-AF65-F5344CB8AC3E}">
        <p14:creationId xmlns:p14="http://schemas.microsoft.com/office/powerpoint/2010/main" val="30498055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BE08F-BF3A-49A3-A9A1-9ABE581C5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9" y="1861740"/>
            <a:ext cx="4441920" cy="4061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5FF25-4D0D-4311-8FEF-869AB454E52B}"/>
              </a:ext>
            </a:extLst>
          </p:cNvPr>
          <p:cNvSpPr txBox="1"/>
          <p:nvPr/>
        </p:nvSpPr>
        <p:spPr>
          <a:xfrm>
            <a:off x="3219450" y="465117"/>
            <a:ext cx="575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Google Maps traffic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F6A88-7C0D-448F-A1B6-2AF350DC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43" y="2753107"/>
            <a:ext cx="71056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07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0A3B40-823F-4A83-84DF-C1A5C79D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43" y="2042195"/>
            <a:ext cx="7535932" cy="46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85B94-2D3F-4602-8DB4-1281732A0E5A}"/>
              </a:ext>
            </a:extLst>
          </p:cNvPr>
          <p:cNvSpPr txBox="1"/>
          <p:nvPr/>
        </p:nvSpPr>
        <p:spPr>
          <a:xfrm>
            <a:off x="3219450" y="464954"/>
            <a:ext cx="575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particulate matter sensors</a:t>
            </a:r>
          </a:p>
        </p:txBody>
      </p:sp>
    </p:spTree>
    <p:extLst>
      <p:ext uri="{BB962C8B-B14F-4D97-AF65-F5344CB8AC3E}">
        <p14:creationId xmlns:p14="http://schemas.microsoft.com/office/powerpoint/2010/main" val="1682455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A561F-DB00-4CCF-8BFC-A30086941DA6}"/>
              </a:ext>
            </a:extLst>
          </p:cNvPr>
          <p:cNvSpPr txBox="1"/>
          <p:nvPr/>
        </p:nvSpPr>
        <p:spPr>
          <a:xfrm>
            <a:off x="2917902" y="2562766"/>
            <a:ext cx="63561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Ink Free" panose="03080402000500000000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8482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94278-5398-40B4-9938-3B2C25D7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48D"/>
              </a:gs>
              <a:gs pos="57000">
                <a:srgbClr val="00405A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D3195-D880-46E2-ABD9-AED727A6A72A}"/>
              </a:ext>
            </a:extLst>
          </p:cNvPr>
          <p:cNvSpPr/>
          <p:nvPr/>
        </p:nvSpPr>
        <p:spPr>
          <a:xfrm>
            <a:off x="0" y="2488623"/>
            <a:ext cx="12192000" cy="203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>
                <a:solidFill>
                  <a:schemeClr val="tx1"/>
                </a:solidFill>
              </a:rPr>
              <a:t>References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228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04406-7FBA-4BBB-9445-F3A51079041F}"/>
              </a:ext>
            </a:extLst>
          </p:cNvPr>
          <p:cNvSpPr txBox="1"/>
          <p:nvPr/>
        </p:nvSpPr>
        <p:spPr>
          <a:xfrm>
            <a:off x="1399268" y="4994275"/>
            <a:ext cx="10313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Xiaolong</a:t>
            </a:r>
            <a:r>
              <a:rPr lang="en-GB" sz="2000" dirty="0"/>
              <a:t> Ma, </a:t>
            </a:r>
            <a:r>
              <a:rPr lang="en-GB" sz="2000" dirty="0" err="1"/>
              <a:t>Xiaoduan</a:t>
            </a:r>
            <a:r>
              <a:rPr lang="en-GB" sz="2000" dirty="0"/>
              <a:t> Sun, Yulong He, and </a:t>
            </a:r>
            <a:r>
              <a:rPr lang="en-GB" sz="2000" dirty="0" err="1"/>
              <a:t>Yixin</a:t>
            </a:r>
            <a:r>
              <a:rPr lang="en-GB" sz="2000" dirty="0"/>
              <a:t> Chen. Parking Choice </a:t>
            </a:r>
            <a:r>
              <a:rPr lang="en-GB" sz="2000" dirty="0" err="1"/>
              <a:t>Behavior</a:t>
            </a:r>
            <a:r>
              <a:rPr lang="en-GB" sz="2000" dirty="0"/>
              <a:t> Investigation: A Case Study at Beijing Lama Temple. Procedia - Social and </a:t>
            </a:r>
            <a:r>
              <a:rPr lang="en-GB" sz="2000" dirty="0" err="1"/>
              <a:t>Behavioral</a:t>
            </a:r>
            <a:r>
              <a:rPr lang="en-GB" sz="2000" dirty="0"/>
              <a:t> Sciences, 96(</a:t>
            </a:r>
            <a:r>
              <a:rPr lang="en-GB" sz="2000" dirty="0" err="1"/>
              <a:t>Cictp</a:t>
            </a:r>
            <a:r>
              <a:rPr lang="en-GB" sz="2000" dirty="0"/>
              <a:t>):2635–2642, 2013. ISSN 18770428. https://doi.org/10.1016/j.sbspro.2013.08.294.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7E57F-61DA-44BA-9F84-3A53DC6CC9A0}"/>
              </a:ext>
            </a:extLst>
          </p:cNvPr>
          <p:cNvSpPr txBox="1"/>
          <p:nvPr/>
        </p:nvSpPr>
        <p:spPr>
          <a:xfrm>
            <a:off x="667659" y="4994275"/>
            <a:ext cx="58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7FF30-A8E2-4CD0-84BA-C566DCA48D2C}"/>
              </a:ext>
            </a:extLst>
          </p:cNvPr>
          <p:cNvSpPr txBox="1"/>
          <p:nvPr/>
        </p:nvSpPr>
        <p:spPr>
          <a:xfrm>
            <a:off x="1399268" y="1410607"/>
            <a:ext cx="872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Noto Sans"/>
              </a:rPr>
              <a:t>Stadt Mannheim. </a:t>
            </a:r>
            <a:r>
              <a:rPr lang="en-US" sz="2000" dirty="0" err="1">
                <a:solidFill>
                  <a:srgbClr val="333333"/>
                </a:solidFill>
                <a:latin typeface="Noto Sans"/>
              </a:rPr>
              <a:t>Parken</a:t>
            </a:r>
            <a:r>
              <a:rPr lang="en-US" sz="2000" dirty="0">
                <a:solidFill>
                  <a:srgbClr val="333333"/>
                </a:solidFill>
                <a:latin typeface="Noto Sans"/>
              </a:rPr>
              <a:t> in Mannheim. Retrieved Mai 1, 2021, from </a:t>
            </a:r>
            <a:r>
              <a:rPr lang="de-DE" sz="2000" dirty="0">
                <a:solidFill>
                  <a:srgbClr val="333333"/>
                </a:solidFill>
                <a:latin typeface="Noto Sans"/>
              </a:rPr>
              <a:t>https://www.mannheim.de/de/service-bieten/verkehr/parken</a:t>
            </a:r>
            <a:endParaRPr lang="en-US" sz="2000" dirty="0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B6957-C7A2-46E4-B6F4-E09E00563059}"/>
              </a:ext>
            </a:extLst>
          </p:cNvPr>
          <p:cNvSpPr txBox="1"/>
          <p:nvPr/>
        </p:nvSpPr>
        <p:spPr>
          <a:xfrm>
            <a:off x="667659" y="1429437"/>
            <a:ext cx="58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F6719-B466-4346-B22C-5256E8EB6868}"/>
              </a:ext>
            </a:extLst>
          </p:cNvPr>
          <p:cNvSpPr txBox="1"/>
          <p:nvPr/>
        </p:nvSpPr>
        <p:spPr>
          <a:xfrm>
            <a:off x="667659" y="3149433"/>
            <a:ext cx="58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BF4D0-83D1-4A7A-9A37-7CE490EE8454}"/>
              </a:ext>
            </a:extLst>
          </p:cNvPr>
          <p:cNvSpPr txBox="1"/>
          <p:nvPr/>
        </p:nvSpPr>
        <p:spPr>
          <a:xfrm>
            <a:off x="1399267" y="3158099"/>
            <a:ext cx="9984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Noto Sans"/>
              </a:rPr>
              <a:t>Sondermann, N. (2018). </a:t>
            </a:r>
            <a:r>
              <a:rPr lang="en-US" sz="2000" i="1" dirty="0">
                <a:solidFill>
                  <a:srgbClr val="333333"/>
                </a:solidFill>
                <a:latin typeface="Noto Sans"/>
              </a:rPr>
              <a:t>Vitale </a:t>
            </a:r>
            <a:r>
              <a:rPr lang="en-US" sz="2000" i="1" dirty="0" err="1">
                <a:solidFill>
                  <a:srgbClr val="333333"/>
                </a:solidFill>
                <a:latin typeface="Noto Sans"/>
              </a:rPr>
              <a:t>Innenst</a:t>
            </a:r>
            <a:r>
              <a:rPr lang="de-DE" sz="2000" i="1" dirty="0">
                <a:solidFill>
                  <a:srgbClr val="333333"/>
                </a:solidFill>
                <a:latin typeface="Noto Sans"/>
              </a:rPr>
              <a:t>ädte 2018 Mannheim</a:t>
            </a:r>
            <a:r>
              <a:rPr lang="de-DE" sz="2000" dirty="0">
                <a:solidFill>
                  <a:srgbClr val="333333"/>
                </a:solidFill>
                <a:latin typeface="Noto Sans"/>
              </a:rPr>
              <a:t>. IFH Köln GmbH. https://www.mannheim.de/sites/default/files/2019-02/Vitale%20Innenst%C3%A4dte%202018%20Mannheim.pdf</a:t>
            </a:r>
            <a:endParaRPr lang="en-US" sz="2000" dirty="0">
              <a:solidFill>
                <a:srgbClr val="333333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9203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Microsoft Office PowerPoint</Application>
  <PresentationFormat>Widescreen</PresentationFormat>
  <Paragraphs>406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Ink Free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l412</dc:creator>
  <cp:lastModifiedBy>Benedikt Kleppmann</cp:lastModifiedBy>
  <cp:revision>140</cp:revision>
  <dcterms:created xsi:type="dcterms:W3CDTF">2021-04-17T16:31:08Z</dcterms:created>
  <dcterms:modified xsi:type="dcterms:W3CDTF">2021-05-06T12:00:48Z</dcterms:modified>
</cp:coreProperties>
</file>